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5" r:id="rId2"/>
  </p:sldMasterIdLst>
  <p:sldIdLst>
    <p:sldId id="283" r:id="rId3"/>
    <p:sldId id="256" r:id="rId4"/>
    <p:sldId id="257" r:id="rId5"/>
    <p:sldId id="258" r:id="rId6"/>
    <p:sldId id="261" r:id="rId7"/>
    <p:sldId id="262" r:id="rId8"/>
    <p:sldId id="263" r:id="rId9"/>
    <p:sldId id="260" r:id="rId10"/>
    <p:sldId id="264" r:id="rId11"/>
    <p:sldId id="259" r:id="rId12"/>
    <p:sldId id="269" r:id="rId13"/>
    <p:sldId id="270" r:id="rId14"/>
    <p:sldId id="271" r:id="rId15"/>
    <p:sldId id="272" r:id="rId16"/>
    <p:sldId id="267" r:id="rId17"/>
    <p:sldId id="273" r:id="rId18"/>
    <p:sldId id="274" r:id="rId19"/>
    <p:sldId id="275" r:id="rId20"/>
    <p:sldId id="276" r:id="rId21"/>
    <p:sldId id="277" r:id="rId22"/>
    <p:sldId id="278" r:id="rId23"/>
    <p:sldId id="268" r:id="rId24"/>
    <p:sldId id="279" r:id="rId25"/>
    <p:sldId id="280" r:id="rId26"/>
    <p:sldId id="281" r:id="rId27"/>
    <p:sldId id="282" r:id="rId28"/>
    <p:sldId id="265"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6" d="100"/>
          <a:sy n="86" d="100"/>
        </p:scale>
        <p:origin x="562"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4A52C6-2604-4AC4-A439-01CA1F938845}" type="doc">
      <dgm:prSet loTypeId="urn:microsoft.com/office/officeart/2005/8/layout/default" loCatId="list" qsTypeId="urn:microsoft.com/office/officeart/2005/8/quickstyle/simple1" qsCatId="simple" csTypeId="urn:microsoft.com/office/officeart/2005/8/colors/colorful3" csCatId="colorful" phldr="1"/>
      <dgm:spPr/>
      <dgm:t>
        <a:bodyPr/>
        <a:lstStyle/>
        <a:p>
          <a:pPr rtl="1"/>
          <a:endParaRPr lang="ar-SA"/>
        </a:p>
      </dgm:t>
    </dgm:pt>
    <dgm:pt modelId="{D8184E01-E814-4414-A6D5-0CDAA97552B5}">
      <dgm:prSet phldrT="[نص]" custT="1"/>
      <dgm:spPr/>
      <dgm:t>
        <a:bodyPr/>
        <a:lstStyle/>
        <a:p>
          <a:pPr rtl="1"/>
          <a:r>
            <a:rPr lang="en-US" sz="3200" dirty="0"/>
            <a:t>Nitrous oxide / oxygen</a:t>
          </a:r>
          <a:endParaRPr lang="ar-SA" sz="3200" dirty="0"/>
        </a:p>
      </dgm:t>
    </dgm:pt>
    <dgm:pt modelId="{78830A6E-9CDB-479A-823A-07FDF84A0DF0}" type="parTrans" cxnId="{486AFFFA-09B8-4048-BAE5-3FD067E7C48B}">
      <dgm:prSet/>
      <dgm:spPr/>
      <dgm:t>
        <a:bodyPr/>
        <a:lstStyle/>
        <a:p>
          <a:pPr rtl="1"/>
          <a:endParaRPr lang="ar-SA"/>
        </a:p>
      </dgm:t>
    </dgm:pt>
    <dgm:pt modelId="{8AD62A80-7E62-40D9-9A2C-83760D9310C9}" type="sibTrans" cxnId="{486AFFFA-09B8-4048-BAE5-3FD067E7C48B}">
      <dgm:prSet/>
      <dgm:spPr/>
      <dgm:t>
        <a:bodyPr/>
        <a:lstStyle/>
        <a:p>
          <a:pPr rtl="1"/>
          <a:endParaRPr lang="ar-SA"/>
        </a:p>
      </dgm:t>
    </dgm:pt>
    <dgm:pt modelId="{1D54D901-F52C-42EE-8445-B679AB1A4184}">
      <dgm:prSet phldrT="[نص]"/>
      <dgm:spPr/>
      <dgm:t>
        <a:bodyPr/>
        <a:lstStyle/>
        <a:p>
          <a:pPr rtl="1"/>
          <a:r>
            <a:rPr lang="en-US" dirty="0"/>
            <a:t>sedative-hypnotics</a:t>
          </a:r>
          <a:endParaRPr lang="ar-SA" dirty="0"/>
        </a:p>
      </dgm:t>
    </dgm:pt>
    <dgm:pt modelId="{051853F7-76E8-4364-B531-A59C8D524C41}" type="parTrans" cxnId="{5D14E30B-06B8-476F-8476-68E6BAC8E3C8}">
      <dgm:prSet/>
      <dgm:spPr/>
      <dgm:t>
        <a:bodyPr/>
        <a:lstStyle/>
        <a:p>
          <a:pPr rtl="1"/>
          <a:endParaRPr lang="ar-SA"/>
        </a:p>
      </dgm:t>
    </dgm:pt>
    <dgm:pt modelId="{C44FB094-E158-410D-BB21-58CE350C388B}" type="sibTrans" cxnId="{5D14E30B-06B8-476F-8476-68E6BAC8E3C8}">
      <dgm:prSet/>
      <dgm:spPr/>
      <dgm:t>
        <a:bodyPr/>
        <a:lstStyle/>
        <a:p>
          <a:pPr rtl="1"/>
          <a:endParaRPr lang="ar-SA"/>
        </a:p>
      </dgm:t>
    </dgm:pt>
    <dgm:pt modelId="{492CCCCE-C3E9-4B1B-94A5-65E0BEC22AFE}">
      <dgm:prSet phldrT="[نص]"/>
      <dgm:spPr/>
      <dgm:t>
        <a:bodyPr/>
        <a:lstStyle/>
        <a:p>
          <a:pPr algn="l" rtl="1"/>
          <a:r>
            <a:rPr lang="en-US" dirty="0"/>
            <a:t>Phenothiazine and phenothiazine like drugs</a:t>
          </a:r>
          <a:endParaRPr lang="ar-SA" dirty="0"/>
        </a:p>
      </dgm:t>
    </dgm:pt>
    <dgm:pt modelId="{BB4FF452-7320-43E6-A648-C71C19D9EC27}" type="parTrans" cxnId="{1CECE1DF-704D-4D4F-BEB3-BB97649E4BD1}">
      <dgm:prSet/>
      <dgm:spPr/>
      <dgm:t>
        <a:bodyPr/>
        <a:lstStyle/>
        <a:p>
          <a:pPr rtl="1"/>
          <a:endParaRPr lang="ar-SA"/>
        </a:p>
      </dgm:t>
    </dgm:pt>
    <dgm:pt modelId="{E52A2B22-90FF-41A7-BEB2-07C38D2D8211}" type="sibTrans" cxnId="{1CECE1DF-704D-4D4F-BEB3-BB97649E4BD1}">
      <dgm:prSet/>
      <dgm:spPr/>
      <dgm:t>
        <a:bodyPr/>
        <a:lstStyle/>
        <a:p>
          <a:pPr rtl="1"/>
          <a:endParaRPr lang="ar-SA"/>
        </a:p>
      </dgm:t>
    </dgm:pt>
    <dgm:pt modelId="{B25F1044-DF0B-41D0-98FB-80BDC4A6726D}">
      <dgm:prSet phldrT="[نص]"/>
      <dgm:spPr/>
      <dgm:t>
        <a:bodyPr/>
        <a:lstStyle/>
        <a:p>
          <a:pPr rtl="1"/>
          <a:r>
            <a:rPr lang="en-US" dirty="0"/>
            <a:t>narcotics</a:t>
          </a:r>
          <a:endParaRPr lang="ar-SA" dirty="0"/>
        </a:p>
      </dgm:t>
    </dgm:pt>
    <dgm:pt modelId="{070EC35E-BD53-4DC1-AED9-B42EB3CF435C}" type="parTrans" cxnId="{6F1225E1-2924-4B5B-8581-08FDC5973694}">
      <dgm:prSet/>
      <dgm:spPr/>
      <dgm:t>
        <a:bodyPr/>
        <a:lstStyle/>
        <a:p>
          <a:pPr rtl="1"/>
          <a:endParaRPr lang="ar-SA"/>
        </a:p>
      </dgm:t>
    </dgm:pt>
    <dgm:pt modelId="{C5FB88D2-65C9-4E9C-B192-91C42273C52D}" type="sibTrans" cxnId="{6F1225E1-2924-4B5B-8581-08FDC5973694}">
      <dgm:prSet/>
      <dgm:spPr/>
      <dgm:t>
        <a:bodyPr/>
        <a:lstStyle/>
        <a:p>
          <a:pPr rtl="1"/>
          <a:endParaRPr lang="ar-SA"/>
        </a:p>
      </dgm:t>
    </dgm:pt>
    <dgm:pt modelId="{8F76AD8C-D49B-4433-9975-5E51EF52E26F}" type="pres">
      <dgm:prSet presAssocID="{AA4A52C6-2604-4AC4-A439-01CA1F938845}" presName="diagram" presStyleCnt="0">
        <dgm:presLayoutVars>
          <dgm:dir/>
          <dgm:resizeHandles val="exact"/>
        </dgm:presLayoutVars>
      </dgm:prSet>
      <dgm:spPr/>
    </dgm:pt>
    <dgm:pt modelId="{6C76CC20-0B8B-4D47-AE07-C41CAA1F89F2}" type="pres">
      <dgm:prSet presAssocID="{D8184E01-E814-4414-A6D5-0CDAA97552B5}" presName="node" presStyleLbl="node1" presStyleIdx="0" presStyleCnt="4" custScaleX="194609">
        <dgm:presLayoutVars>
          <dgm:bulletEnabled val="1"/>
        </dgm:presLayoutVars>
      </dgm:prSet>
      <dgm:spPr/>
    </dgm:pt>
    <dgm:pt modelId="{AC2DF214-2AA6-4BDA-B3E6-EAB4E6CF7C43}" type="pres">
      <dgm:prSet presAssocID="{8AD62A80-7E62-40D9-9A2C-83760D9310C9}" presName="sibTrans" presStyleCnt="0"/>
      <dgm:spPr/>
    </dgm:pt>
    <dgm:pt modelId="{C5CFA204-3B81-436B-A6D5-3AB1B48F0F10}" type="pres">
      <dgm:prSet presAssocID="{1D54D901-F52C-42EE-8445-B679AB1A4184}" presName="node" presStyleLbl="node1" presStyleIdx="1" presStyleCnt="4" custScaleX="229228">
        <dgm:presLayoutVars>
          <dgm:bulletEnabled val="1"/>
        </dgm:presLayoutVars>
      </dgm:prSet>
      <dgm:spPr/>
    </dgm:pt>
    <dgm:pt modelId="{7735E527-9B78-4D84-BD5B-660DDC8A5184}" type="pres">
      <dgm:prSet presAssocID="{C44FB094-E158-410D-BB21-58CE350C388B}" presName="sibTrans" presStyleCnt="0"/>
      <dgm:spPr/>
    </dgm:pt>
    <dgm:pt modelId="{092716F2-4093-4141-8ECE-18A15EA0DEF7}" type="pres">
      <dgm:prSet presAssocID="{492CCCCE-C3E9-4B1B-94A5-65E0BEC22AFE}" presName="node" presStyleLbl="node1" presStyleIdx="2" presStyleCnt="4" custScaleX="354908">
        <dgm:presLayoutVars>
          <dgm:bulletEnabled val="1"/>
        </dgm:presLayoutVars>
      </dgm:prSet>
      <dgm:spPr/>
    </dgm:pt>
    <dgm:pt modelId="{9FAB9498-96A2-4BBA-9A83-EAE88348282B}" type="pres">
      <dgm:prSet presAssocID="{E52A2B22-90FF-41A7-BEB2-07C38D2D8211}" presName="sibTrans" presStyleCnt="0"/>
      <dgm:spPr/>
    </dgm:pt>
    <dgm:pt modelId="{AD2E826B-1F45-41E0-9E44-092A82D90AC6}" type="pres">
      <dgm:prSet presAssocID="{B25F1044-DF0B-41D0-98FB-80BDC4A6726D}" presName="node" presStyleLbl="node1" presStyleIdx="3" presStyleCnt="4">
        <dgm:presLayoutVars>
          <dgm:bulletEnabled val="1"/>
        </dgm:presLayoutVars>
      </dgm:prSet>
      <dgm:spPr/>
    </dgm:pt>
  </dgm:ptLst>
  <dgm:cxnLst>
    <dgm:cxn modelId="{5D14E30B-06B8-476F-8476-68E6BAC8E3C8}" srcId="{AA4A52C6-2604-4AC4-A439-01CA1F938845}" destId="{1D54D901-F52C-42EE-8445-B679AB1A4184}" srcOrd="1" destOrd="0" parTransId="{051853F7-76E8-4364-B531-A59C8D524C41}" sibTransId="{C44FB094-E158-410D-BB21-58CE350C388B}"/>
    <dgm:cxn modelId="{726FA80D-AB60-444E-B287-43DC939E2700}" type="presOf" srcId="{AA4A52C6-2604-4AC4-A439-01CA1F938845}" destId="{8F76AD8C-D49B-4433-9975-5E51EF52E26F}" srcOrd="0" destOrd="0" presId="urn:microsoft.com/office/officeart/2005/8/layout/default"/>
    <dgm:cxn modelId="{8DE94F48-DCF4-4868-95A7-001E61C4BE36}" type="presOf" srcId="{1D54D901-F52C-42EE-8445-B679AB1A4184}" destId="{C5CFA204-3B81-436B-A6D5-3AB1B48F0F10}" srcOrd="0" destOrd="0" presId="urn:microsoft.com/office/officeart/2005/8/layout/default"/>
    <dgm:cxn modelId="{9333AA99-7A82-4C1A-8DA0-A011D55BCEA2}" type="presOf" srcId="{492CCCCE-C3E9-4B1B-94A5-65E0BEC22AFE}" destId="{092716F2-4093-4141-8ECE-18A15EA0DEF7}" srcOrd="0" destOrd="0" presId="urn:microsoft.com/office/officeart/2005/8/layout/default"/>
    <dgm:cxn modelId="{BA38BFAB-9C53-4039-88B3-C8CE1015C345}" type="presOf" srcId="{D8184E01-E814-4414-A6D5-0CDAA97552B5}" destId="{6C76CC20-0B8B-4D47-AE07-C41CAA1F89F2}" srcOrd="0" destOrd="0" presId="urn:microsoft.com/office/officeart/2005/8/layout/default"/>
    <dgm:cxn modelId="{CCA545DE-666A-4E0A-A29D-C1A96AB52AFB}" type="presOf" srcId="{B25F1044-DF0B-41D0-98FB-80BDC4A6726D}" destId="{AD2E826B-1F45-41E0-9E44-092A82D90AC6}" srcOrd="0" destOrd="0" presId="urn:microsoft.com/office/officeart/2005/8/layout/default"/>
    <dgm:cxn modelId="{1CECE1DF-704D-4D4F-BEB3-BB97649E4BD1}" srcId="{AA4A52C6-2604-4AC4-A439-01CA1F938845}" destId="{492CCCCE-C3E9-4B1B-94A5-65E0BEC22AFE}" srcOrd="2" destOrd="0" parTransId="{BB4FF452-7320-43E6-A648-C71C19D9EC27}" sibTransId="{E52A2B22-90FF-41A7-BEB2-07C38D2D8211}"/>
    <dgm:cxn modelId="{6F1225E1-2924-4B5B-8581-08FDC5973694}" srcId="{AA4A52C6-2604-4AC4-A439-01CA1F938845}" destId="{B25F1044-DF0B-41D0-98FB-80BDC4A6726D}" srcOrd="3" destOrd="0" parTransId="{070EC35E-BD53-4DC1-AED9-B42EB3CF435C}" sibTransId="{C5FB88D2-65C9-4E9C-B192-91C42273C52D}"/>
    <dgm:cxn modelId="{486AFFFA-09B8-4048-BAE5-3FD067E7C48B}" srcId="{AA4A52C6-2604-4AC4-A439-01CA1F938845}" destId="{D8184E01-E814-4414-A6D5-0CDAA97552B5}" srcOrd="0" destOrd="0" parTransId="{78830A6E-9CDB-479A-823A-07FDF84A0DF0}" sibTransId="{8AD62A80-7E62-40D9-9A2C-83760D9310C9}"/>
    <dgm:cxn modelId="{1B2CEACC-F7F9-40F9-B120-6AE7BE8AEABC}" type="presParOf" srcId="{8F76AD8C-D49B-4433-9975-5E51EF52E26F}" destId="{6C76CC20-0B8B-4D47-AE07-C41CAA1F89F2}" srcOrd="0" destOrd="0" presId="urn:microsoft.com/office/officeart/2005/8/layout/default"/>
    <dgm:cxn modelId="{0997A546-E84A-490C-B7E5-EC8BD7EE4A63}" type="presParOf" srcId="{8F76AD8C-D49B-4433-9975-5E51EF52E26F}" destId="{AC2DF214-2AA6-4BDA-B3E6-EAB4E6CF7C43}" srcOrd="1" destOrd="0" presId="urn:microsoft.com/office/officeart/2005/8/layout/default"/>
    <dgm:cxn modelId="{F1BE9F5B-34C4-4B0E-9DD7-B693E90586F0}" type="presParOf" srcId="{8F76AD8C-D49B-4433-9975-5E51EF52E26F}" destId="{C5CFA204-3B81-436B-A6D5-3AB1B48F0F10}" srcOrd="2" destOrd="0" presId="urn:microsoft.com/office/officeart/2005/8/layout/default"/>
    <dgm:cxn modelId="{E60EA3FB-8E93-455D-A1BE-86D4113C2850}" type="presParOf" srcId="{8F76AD8C-D49B-4433-9975-5E51EF52E26F}" destId="{7735E527-9B78-4D84-BD5B-660DDC8A5184}" srcOrd="3" destOrd="0" presId="urn:microsoft.com/office/officeart/2005/8/layout/default"/>
    <dgm:cxn modelId="{334970A4-D472-401D-9444-58F5EEE0F4C1}" type="presParOf" srcId="{8F76AD8C-D49B-4433-9975-5E51EF52E26F}" destId="{092716F2-4093-4141-8ECE-18A15EA0DEF7}" srcOrd="4" destOrd="0" presId="urn:microsoft.com/office/officeart/2005/8/layout/default"/>
    <dgm:cxn modelId="{988A86B5-7654-4BB6-8DCC-9F5CEEBD3042}" type="presParOf" srcId="{8F76AD8C-D49B-4433-9975-5E51EF52E26F}" destId="{9FAB9498-96A2-4BBA-9A83-EAE88348282B}" srcOrd="5" destOrd="0" presId="urn:microsoft.com/office/officeart/2005/8/layout/default"/>
    <dgm:cxn modelId="{6A1843D6-E001-4AEB-A81E-E023CAFC8ACE}" type="presParOf" srcId="{8F76AD8C-D49B-4433-9975-5E51EF52E26F}" destId="{AD2E826B-1F45-41E0-9E44-092A82D90AC6}"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B411EA-0CE4-4C66-A017-7B66B0381C27}" type="doc">
      <dgm:prSet loTypeId="urn:microsoft.com/office/officeart/2005/8/layout/vList3" loCatId="list" qsTypeId="urn:microsoft.com/office/officeart/2005/8/quickstyle/simple1" qsCatId="simple" csTypeId="urn:microsoft.com/office/officeart/2005/8/colors/colorful3" csCatId="colorful" phldr="1"/>
      <dgm:spPr/>
    </dgm:pt>
    <dgm:pt modelId="{219A38A3-72F4-41C9-9DC7-414A61136C35}">
      <dgm:prSet phldrT="[نص]"/>
      <dgm:spPr/>
      <dgm:t>
        <a:bodyPr/>
        <a:lstStyle/>
        <a:p>
          <a:pPr rtl="1"/>
          <a:r>
            <a:rPr lang="en-US" dirty="0"/>
            <a:t>Rapid elimination </a:t>
          </a:r>
          <a:endParaRPr lang="ar-SA" dirty="0"/>
        </a:p>
      </dgm:t>
    </dgm:pt>
    <dgm:pt modelId="{333581A4-CE5E-4512-BD2F-50218712352C}" type="parTrans" cxnId="{7C314629-D594-4DD0-91FC-F8DA6A6D1F49}">
      <dgm:prSet/>
      <dgm:spPr/>
      <dgm:t>
        <a:bodyPr/>
        <a:lstStyle/>
        <a:p>
          <a:pPr rtl="1"/>
          <a:endParaRPr lang="ar-SA"/>
        </a:p>
      </dgm:t>
    </dgm:pt>
    <dgm:pt modelId="{1B5A3F77-EDAA-4F1E-8170-F2656DFA8DD8}" type="sibTrans" cxnId="{7C314629-D594-4DD0-91FC-F8DA6A6D1F49}">
      <dgm:prSet/>
      <dgm:spPr/>
      <dgm:t>
        <a:bodyPr/>
        <a:lstStyle/>
        <a:p>
          <a:pPr rtl="1"/>
          <a:endParaRPr lang="ar-SA"/>
        </a:p>
      </dgm:t>
    </dgm:pt>
    <dgm:pt modelId="{E02F26B3-0563-4D68-A529-03AAEEDB2AA7}">
      <dgm:prSet phldrT="[نص]"/>
      <dgm:spPr/>
      <dgm:t>
        <a:bodyPr/>
        <a:lstStyle/>
        <a:p>
          <a:pPr rtl="1"/>
          <a:r>
            <a:rPr lang="en-US" dirty="0"/>
            <a:t>Unchanged with exhalation from the lungs </a:t>
          </a:r>
          <a:endParaRPr lang="ar-SA" dirty="0"/>
        </a:p>
      </dgm:t>
    </dgm:pt>
    <dgm:pt modelId="{263414C1-6B9E-44A5-98DF-CC0257640DDF}" type="parTrans" cxnId="{1D6DFAFF-FC27-4C4A-ACCD-94361AB61F2D}">
      <dgm:prSet/>
      <dgm:spPr/>
      <dgm:t>
        <a:bodyPr/>
        <a:lstStyle/>
        <a:p>
          <a:pPr rtl="1"/>
          <a:endParaRPr lang="ar-SA"/>
        </a:p>
      </dgm:t>
    </dgm:pt>
    <dgm:pt modelId="{3061C08D-1CB2-46CC-861A-C13D98D9519B}" type="sibTrans" cxnId="{1D6DFAFF-FC27-4C4A-ACCD-94361AB61F2D}">
      <dgm:prSet/>
      <dgm:spPr/>
      <dgm:t>
        <a:bodyPr/>
        <a:lstStyle/>
        <a:p>
          <a:pPr rtl="1"/>
          <a:endParaRPr lang="ar-SA"/>
        </a:p>
      </dgm:t>
    </dgm:pt>
    <dgm:pt modelId="{44484923-AB5F-4E1A-BC8C-569C0B04FCDC}">
      <dgm:prSet phldrT="[نص]"/>
      <dgm:spPr/>
      <dgm:t>
        <a:bodyPr/>
        <a:lstStyle/>
        <a:p>
          <a:pPr rtl="1"/>
          <a:r>
            <a:rPr lang="en-US" dirty="0"/>
            <a:t> No significant metabolism by the liver or kidneys</a:t>
          </a:r>
          <a:endParaRPr lang="ar-SA" dirty="0"/>
        </a:p>
      </dgm:t>
    </dgm:pt>
    <dgm:pt modelId="{8469E71B-5F31-4C45-91DC-9B45665DE3DE}" type="parTrans" cxnId="{1DF43108-A375-4DB6-84F8-9D3D8856153C}">
      <dgm:prSet/>
      <dgm:spPr/>
      <dgm:t>
        <a:bodyPr/>
        <a:lstStyle/>
        <a:p>
          <a:pPr rtl="1"/>
          <a:endParaRPr lang="ar-SA"/>
        </a:p>
      </dgm:t>
    </dgm:pt>
    <dgm:pt modelId="{201A52D7-463C-4632-AF81-34615AE716FB}" type="sibTrans" cxnId="{1DF43108-A375-4DB6-84F8-9D3D8856153C}">
      <dgm:prSet/>
      <dgm:spPr/>
      <dgm:t>
        <a:bodyPr/>
        <a:lstStyle/>
        <a:p>
          <a:pPr rtl="1"/>
          <a:endParaRPr lang="ar-SA"/>
        </a:p>
      </dgm:t>
    </dgm:pt>
    <dgm:pt modelId="{B262EF9A-C8A1-4E82-A232-5568677D8EED}">
      <dgm:prSet/>
      <dgm:spPr/>
      <dgm:t>
        <a:bodyPr/>
        <a:lstStyle/>
        <a:p>
          <a:pPr rtl="1"/>
          <a:r>
            <a:rPr lang="en-US" dirty="0"/>
            <a:t>Not stored in the tissues</a:t>
          </a:r>
          <a:endParaRPr lang="ar-SA" dirty="0"/>
        </a:p>
      </dgm:t>
    </dgm:pt>
    <dgm:pt modelId="{7316E0F5-937E-4D8F-9FD5-0407030E990B}" type="parTrans" cxnId="{DFD4FF51-8C85-4961-AFC6-5309C69D1740}">
      <dgm:prSet/>
      <dgm:spPr/>
      <dgm:t>
        <a:bodyPr/>
        <a:lstStyle/>
        <a:p>
          <a:pPr rtl="1"/>
          <a:endParaRPr lang="ar-SA"/>
        </a:p>
      </dgm:t>
    </dgm:pt>
    <dgm:pt modelId="{BA9A23D3-E538-4068-A542-54245795FB1A}" type="sibTrans" cxnId="{DFD4FF51-8C85-4961-AFC6-5309C69D1740}">
      <dgm:prSet/>
      <dgm:spPr/>
      <dgm:t>
        <a:bodyPr/>
        <a:lstStyle/>
        <a:p>
          <a:pPr rtl="1"/>
          <a:endParaRPr lang="ar-SA"/>
        </a:p>
      </dgm:t>
    </dgm:pt>
    <dgm:pt modelId="{1CAE629B-69B5-4C79-935F-5B52BA5BA301}" type="pres">
      <dgm:prSet presAssocID="{2EB411EA-0CE4-4C66-A017-7B66B0381C27}" presName="linearFlow" presStyleCnt="0">
        <dgm:presLayoutVars>
          <dgm:dir/>
          <dgm:resizeHandles val="exact"/>
        </dgm:presLayoutVars>
      </dgm:prSet>
      <dgm:spPr/>
    </dgm:pt>
    <dgm:pt modelId="{E76877D8-8AC2-4078-9621-65F1108E9BF5}" type="pres">
      <dgm:prSet presAssocID="{219A38A3-72F4-41C9-9DC7-414A61136C35}" presName="composite" presStyleCnt="0"/>
      <dgm:spPr/>
    </dgm:pt>
    <dgm:pt modelId="{5EF16EAE-563D-4320-8510-0458B0723EBD}" type="pres">
      <dgm:prSet presAssocID="{219A38A3-72F4-41C9-9DC7-414A61136C35}" presName="imgShp" presStyleLbl="fgImgPlace1" presStyleIdx="0" presStyleCnt="4"/>
      <dgm:spPr/>
    </dgm:pt>
    <dgm:pt modelId="{B702D667-49A5-4983-BBDA-632603BA06C0}" type="pres">
      <dgm:prSet presAssocID="{219A38A3-72F4-41C9-9DC7-414A61136C35}" presName="txShp" presStyleLbl="node1" presStyleIdx="0" presStyleCnt="4" custScaleX="100081">
        <dgm:presLayoutVars>
          <dgm:bulletEnabled val="1"/>
        </dgm:presLayoutVars>
      </dgm:prSet>
      <dgm:spPr/>
    </dgm:pt>
    <dgm:pt modelId="{301FB02A-FEC9-4F1D-83DA-A812AFB52B96}" type="pres">
      <dgm:prSet presAssocID="{1B5A3F77-EDAA-4F1E-8170-F2656DFA8DD8}" presName="spacing" presStyleCnt="0"/>
      <dgm:spPr/>
    </dgm:pt>
    <dgm:pt modelId="{D387FC70-2549-4559-B73F-56FFEF7534E9}" type="pres">
      <dgm:prSet presAssocID="{E02F26B3-0563-4D68-A529-03AAEEDB2AA7}" presName="composite" presStyleCnt="0"/>
      <dgm:spPr/>
    </dgm:pt>
    <dgm:pt modelId="{A419D2D5-FC5F-4BB5-A86A-68EF48618EB8}" type="pres">
      <dgm:prSet presAssocID="{E02F26B3-0563-4D68-A529-03AAEEDB2AA7}" presName="imgShp" presStyleLbl="fgImgPlace1" presStyleIdx="1" presStyleCnt="4"/>
      <dgm:spPr/>
    </dgm:pt>
    <dgm:pt modelId="{1AC73CAF-C6C6-4A83-84CB-D7642706AE7F}" type="pres">
      <dgm:prSet presAssocID="{E02F26B3-0563-4D68-A529-03AAEEDB2AA7}" presName="txShp" presStyleLbl="node1" presStyleIdx="1" presStyleCnt="4">
        <dgm:presLayoutVars>
          <dgm:bulletEnabled val="1"/>
        </dgm:presLayoutVars>
      </dgm:prSet>
      <dgm:spPr/>
    </dgm:pt>
    <dgm:pt modelId="{001C534B-27A9-41E9-9EB3-6A4D36C18F26}" type="pres">
      <dgm:prSet presAssocID="{3061C08D-1CB2-46CC-861A-C13D98D9519B}" presName="spacing" presStyleCnt="0"/>
      <dgm:spPr/>
    </dgm:pt>
    <dgm:pt modelId="{F0DD6E66-4415-4A3A-B103-AE720B8DF801}" type="pres">
      <dgm:prSet presAssocID="{44484923-AB5F-4E1A-BC8C-569C0B04FCDC}" presName="composite" presStyleCnt="0"/>
      <dgm:spPr/>
    </dgm:pt>
    <dgm:pt modelId="{29DBA557-7097-4D7E-9784-6FD838B0D423}" type="pres">
      <dgm:prSet presAssocID="{44484923-AB5F-4E1A-BC8C-569C0B04FCDC}" presName="imgShp" presStyleLbl="fgImgPlace1" presStyleIdx="2" presStyleCnt="4"/>
      <dgm:spPr/>
    </dgm:pt>
    <dgm:pt modelId="{46742ABB-BB55-4DA4-9E57-723B3700B5E1}" type="pres">
      <dgm:prSet presAssocID="{44484923-AB5F-4E1A-BC8C-569C0B04FCDC}" presName="txShp" presStyleLbl="node1" presStyleIdx="2" presStyleCnt="4">
        <dgm:presLayoutVars>
          <dgm:bulletEnabled val="1"/>
        </dgm:presLayoutVars>
      </dgm:prSet>
      <dgm:spPr/>
    </dgm:pt>
    <dgm:pt modelId="{C4086258-58DE-436C-B1F6-899E40DB9ACD}" type="pres">
      <dgm:prSet presAssocID="{201A52D7-463C-4632-AF81-34615AE716FB}" presName="spacing" presStyleCnt="0"/>
      <dgm:spPr/>
    </dgm:pt>
    <dgm:pt modelId="{FBEB2291-D069-4845-BE5F-A454D826418D}" type="pres">
      <dgm:prSet presAssocID="{B262EF9A-C8A1-4E82-A232-5568677D8EED}" presName="composite" presStyleCnt="0"/>
      <dgm:spPr/>
    </dgm:pt>
    <dgm:pt modelId="{303CD0F8-757C-4EFB-8ACF-39AFDCE3D385}" type="pres">
      <dgm:prSet presAssocID="{B262EF9A-C8A1-4E82-A232-5568677D8EED}" presName="imgShp" presStyleLbl="fgImgPlace1" presStyleIdx="3" presStyleCnt="4"/>
      <dgm:spPr/>
    </dgm:pt>
    <dgm:pt modelId="{6E0A819D-3433-4AB0-A478-F60DD3DA1D3D}" type="pres">
      <dgm:prSet presAssocID="{B262EF9A-C8A1-4E82-A232-5568677D8EED}" presName="txShp" presStyleLbl="node1" presStyleIdx="3" presStyleCnt="4">
        <dgm:presLayoutVars>
          <dgm:bulletEnabled val="1"/>
        </dgm:presLayoutVars>
      </dgm:prSet>
      <dgm:spPr/>
    </dgm:pt>
  </dgm:ptLst>
  <dgm:cxnLst>
    <dgm:cxn modelId="{1DF43108-A375-4DB6-84F8-9D3D8856153C}" srcId="{2EB411EA-0CE4-4C66-A017-7B66B0381C27}" destId="{44484923-AB5F-4E1A-BC8C-569C0B04FCDC}" srcOrd="2" destOrd="0" parTransId="{8469E71B-5F31-4C45-91DC-9B45665DE3DE}" sibTransId="{201A52D7-463C-4632-AF81-34615AE716FB}"/>
    <dgm:cxn modelId="{7C314629-D594-4DD0-91FC-F8DA6A6D1F49}" srcId="{2EB411EA-0CE4-4C66-A017-7B66B0381C27}" destId="{219A38A3-72F4-41C9-9DC7-414A61136C35}" srcOrd="0" destOrd="0" parTransId="{333581A4-CE5E-4512-BD2F-50218712352C}" sibTransId="{1B5A3F77-EDAA-4F1E-8170-F2656DFA8DD8}"/>
    <dgm:cxn modelId="{08F3442B-FFFD-4BC5-B625-2A9611DAF688}" type="presOf" srcId="{E02F26B3-0563-4D68-A529-03AAEEDB2AA7}" destId="{1AC73CAF-C6C6-4A83-84CB-D7642706AE7F}" srcOrd="0" destOrd="0" presId="urn:microsoft.com/office/officeart/2005/8/layout/vList3"/>
    <dgm:cxn modelId="{1F38C02B-2472-457D-9FAF-F80003882451}" type="presOf" srcId="{44484923-AB5F-4E1A-BC8C-569C0B04FCDC}" destId="{46742ABB-BB55-4DA4-9E57-723B3700B5E1}" srcOrd="0" destOrd="0" presId="urn:microsoft.com/office/officeart/2005/8/layout/vList3"/>
    <dgm:cxn modelId="{DFD4FF51-8C85-4961-AFC6-5309C69D1740}" srcId="{2EB411EA-0CE4-4C66-A017-7B66B0381C27}" destId="{B262EF9A-C8A1-4E82-A232-5568677D8EED}" srcOrd="3" destOrd="0" parTransId="{7316E0F5-937E-4D8F-9FD5-0407030E990B}" sibTransId="{BA9A23D3-E538-4068-A542-54245795FB1A}"/>
    <dgm:cxn modelId="{B6C1617B-94A2-4B9C-A84F-975C051EA690}" type="presOf" srcId="{B262EF9A-C8A1-4E82-A232-5568677D8EED}" destId="{6E0A819D-3433-4AB0-A478-F60DD3DA1D3D}" srcOrd="0" destOrd="0" presId="urn:microsoft.com/office/officeart/2005/8/layout/vList3"/>
    <dgm:cxn modelId="{8ED45697-964C-4A41-9CD3-C40CE5F3A6D5}" type="presOf" srcId="{2EB411EA-0CE4-4C66-A017-7B66B0381C27}" destId="{1CAE629B-69B5-4C79-935F-5B52BA5BA301}" srcOrd="0" destOrd="0" presId="urn:microsoft.com/office/officeart/2005/8/layout/vList3"/>
    <dgm:cxn modelId="{C3EC76FF-CAC7-4BA5-A708-DDB2300E41A2}" type="presOf" srcId="{219A38A3-72F4-41C9-9DC7-414A61136C35}" destId="{B702D667-49A5-4983-BBDA-632603BA06C0}" srcOrd="0" destOrd="0" presId="urn:microsoft.com/office/officeart/2005/8/layout/vList3"/>
    <dgm:cxn modelId="{1D6DFAFF-FC27-4C4A-ACCD-94361AB61F2D}" srcId="{2EB411EA-0CE4-4C66-A017-7B66B0381C27}" destId="{E02F26B3-0563-4D68-A529-03AAEEDB2AA7}" srcOrd="1" destOrd="0" parTransId="{263414C1-6B9E-44A5-98DF-CC0257640DDF}" sibTransId="{3061C08D-1CB2-46CC-861A-C13D98D9519B}"/>
    <dgm:cxn modelId="{16879016-0FA7-454E-9D34-0109CD55B991}" type="presParOf" srcId="{1CAE629B-69B5-4C79-935F-5B52BA5BA301}" destId="{E76877D8-8AC2-4078-9621-65F1108E9BF5}" srcOrd="0" destOrd="0" presId="urn:microsoft.com/office/officeart/2005/8/layout/vList3"/>
    <dgm:cxn modelId="{1203853A-0964-442B-9B47-857122CC89D5}" type="presParOf" srcId="{E76877D8-8AC2-4078-9621-65F1108E9BF5}" destId="{5EF16EAE-563D-4320-8510-0458B0723EBD}" srcOrd="0" destOrd="0" presId="urn:microsoft.com/office/officeart/2005/8/layout/vList3"/>
    <dgm:cxn modelId="{015A3133-0C93-4ECF-8D2E-CB8BFE9A443D}" type="presParOf" srcId="{E76877D8-8AC2-4078-9621-65F1108E9BF5}" destId="{B702D667-49A5-4983-BBDA-632603BA06C0}" srcOrd="1" destOrd="0" presId="urn:microsoft.com/office/officeart/2005/8/layout/vList3"/>
    <dgm:cxn modelId="{016340CF-9154-4F13-9BA1-D22BCE98469D}" type="presParOf" srcId="{1CAE629B-69B5-4C79-935F-5B52BA5BA301}" destId="{301FB02A-FEC9-4F1D-83DA-A812AFB52B96}" srcOrd="1" destOrd="0" presId="urn:microsoft.com/office/officeart/2005/8/layout/vList3"/>
    <dgm:cxn modelId="{8A4D0B14-2E20-4B5C-B4FE-079BB17CD31B}" type="presParOf" srcId="{1CAE629B-69B5-4C79-935F-5B52BA5BA301}" destId="{D387FC70-2549-4559-B73F-56FFEF7534E9}" srcOrd="2" destOrd="0" presId="urn:microsoft.com/office/officeart/2005/8/layout/vList3"/>
    <dgm:cxn modelId="{30058177-9E90-4CEF-8A83-65C43AA6143C}" type="presParOf" srcId="{D387FC70-2549-4559-B73F-56FFEF7534E9}" destId="{A419D2D5-FC5F-4BB5-A86A-68EF48618EB8}" srcOrd="0" destOrd="0" presId="urn:microsoft.com/office/officeart/2005/8/layout/vList3"/>
    <dgm:cxn modelId="{8753FD70-4884-4755-B804-8371807827EB}" type="presParOf" srcId="{D387FC70-2549-4559-B73F-56FFEF7534E9}" destId="{1AC73CAF-C6C6-4A83-84CB-D7642706AE7F}" srcOrd="1" destOrd="0" presId="urn:microsoft.com/office/officeart/2005/8/layout/vList3"/>
    <dgm:cxn modelId="{F27B68DC-C753-42DA-AE1E-3372AFA637BD}" type="presParOf" srcId="{1CAE629B-69B5-4C79-935F-5B52BA5BA301}" destId="{001C534B-27A9-41E9-9EB3-6A4D36C18F26}" srcOrd="3" destOrd="0" presId="urn:microsoft.com/office/officeart/2005/8/layout/vList3"/>
    <dgm:cxn modelId="{7C62D080-29D9-4751-B6D7-1A55E4479BD8}" type="presParOf" srcId="{1CAE629B-69B5-4C79-935F-5B52BA5BA301}" destId="{F0DD6E66-4415-4A3A-B103-AE720B8DF801}" srcOrd="4" destOrd="0" presId="urn:microsoft.com/office/officeart/2005/8/layout/vList3"/>
    <dgm:cxn modelId="{22DAE8E4-6755-43F2-B30D-576EF08A0230}" type="presParOf" srcId="{F0DD6E66-4415-4A3A-B103-AE720B8DF801}" destId="{29DBA557-7097-4D7E-9784-6FD838B0D423}" srcOrd="0" destOrd="0" presId="urn:microsoft.com/office/officeart/2005/8/layout/vList3"/>
    <dgm:cxn modelId="{F95D4D99-952C-47A4-A2C5-03BD9DC873CF}" type="presParOf" srcId="{F0DD6E66-4415-4A3A-B103-AE720B8DF801}" destId="{46742ABB-BB55-4DA4-9E57-723B3700B5E1}" srcOrd="1" destOrd="0" presId="urn:microsoft.com/office/officeart/2005/8/layout/vList3"/>
    <dgm:cxn modelId="{13C53641-EAAB-4404-8ABF-9A069FCF93F6}" type="presParOf" srcId="{1CAE629B-69B5-4C79-935F-5B52BA5BA301}" destId="{C4086258-58DE-436C-B1F6-899E40DB9ACD}" srcOrd="5" destOrd="0" presId="urn:microsoft.com/office/officeart/2005/8/layout/vList3"/>
    <dgm:cxn modelId="{06E46A1A-F28A-4DB5-ACC1-CB1D31BF8062}" type="presParOf" srcId="{1CAE629B-69B5-4C79-935F-5B52BA5BA301}" destId="{FBEB2291-D069-4845-BE5F-A454D826418D}" srcOrd="6" destOrd="0" presId="urn:microsoft.com/office/officeart/2005/8/layout/vList3"/>
    <dgm:cxn modelId="{DD99E937-CB52-4842-964A-9E02C6E110F4}" type="presParOf" srcId="{FBEB2291-D069-4845-BE5F-A454D826418D}" destId="{303CD0F8-757C-4EFB-8ACF-39AFDCE3D385}" srcOrd="0" destOrd="0" presId="urn:microsoft.com/office/officeart/2005/8/layout/vList3"/>
    <dgm:cxn modelId="{0CA610A6-AB96-4B5A-B9A6-990CCC8E60EB}" type="presParOf" srcId="{FBEB2291-D069-4845-BE5F-A454D826418D}" destId="{6E0A819D-3433-4AB0-A478-F60DD3DA1D3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8DCC197-89F9-4772-990B-D78BD1C1E5D2}" type="doc">
      <dgm:prSet loTypeId="urn:microsoft.com/office/officeart/2005/8/layout/vList6" loCatId="list" qsTypeId="urn:microsoft.com/office/officeart/2005/8/quickstyle/simple1" qsCatId="simple" csTypeId="urn:microsoft.com/office/officeart/2005/8/colors/colorful4" csCatId="colorful" phldr="1"/>
      <dgm:spPr/>
      <dgm:t>
        <a:bodyPr/>
        <a:lstStyle/>
        <a:p>
          <a:pPr rtl="1"/>
          <a:endParaRPr lang="ar-SA"/>
        </a:p>
      </dgm:t>
    </dgm:pt>
    <dgm:pt modelId="{FDBE7617-8464-49A7-82CA-46ACE402FDB8}">
      <dgm:prSet phldrT="[نص]" custT="1"/>
      <dgm:spPr/>
      <dgm:t>
        <a:bodyPr/>
        <a:lstStyle/>
        <a:p>
          <a:pPr rtl="1"/>
          <a:r>
            <a:rPr lang="en-US" sz="3600" b="1" dirty="0"/>
            <a:t>2- Continuous flow:</a:t>
          </a:r>
          <a:endParaRPr lang="ar-SA" sz="3600" b="1" dirty="0"/>
        </a:p>
      </dgm:t>
    </dgm:pt>
    <dgm:pt modelId="{A6A3E32A-6AC9-4E50-B6A6-554DD7CBF770}" type="parTrans" cxnId="{DC299389-5D09-4F76-B27D-7599F310CA17}">
      <dgm:prSet/>
      <dgm:spPr/>
      <dgm:t>
        <a:bodyPr/>
        <a:lstStyle/>
        <a:p>
          <a:pPr rtl="1"/>
          <a:endParaRPr lang="ar-SA"/>
        </a:p>
      </dgm:t>
    </dgm:pt>
    <dgm:pt modelId="{4AB6E5C3-6C96-4095-91E9-B56718994DC1}" type="sibTrans" cxnId="{DC299389-5D09-4F76-B27D-7599F310CA17}">
      <dgm:prSet/>
      <dgm:spPr/>
      <dgm:t>
        <a:bodyPr/>
        <a:lstStyle/>
        <a:p>
          <a:pPr rtl="1"/>
          <a:endParaRPr lang="ar-SA"/>
        </a:p>
      </dgm:t>
    </dgm:pt>
    <dgm:pt modelId="{B79F6E57-D0A3-4A5C-800D-CB65807F7839}">
      <dgm:prSet phldrT="[نص]" phldr="1"/>
      <dgm:spPr/>
      <dgm:t>
        <a:bodyPr/>
        <a:lstStyle/>
        <a:p>
          <a:pPr algn="r" rtl="1"/>
          <a:endParaRPr lang="ar-SA" dirty="0"/>
        </a:p>
      </dgm:t>
    </dgm:pt>
    <dgm:pt modelId="{A928EB76-0287-4A6F-9E68-82678B297421}" type="parTrans" cxnId="{DA5B090C-DA62-4F9E-A236-2E5D098EFB8B}">
      <dgm:prSet/>
      <dgm:spPr/>
      <dgm:t>
        <a:bodyPr/>
        <a:lstStyle/>
        <a:p>
          <a:pPr rtl="1"/>
          <a:endParaRPr lang="ar-SA"/>
        </a:p>
      </dgm:t>
    </dgm:pt>
    <dgm:pt modelId="{F16B82EF-339A-4A58-A115-DACED2ED74C4}" type="sibTrans" cxnId="{DA5B090C-DA62-4F9E-A236-2E5D098EFB8B}">
      <dgm:prSet/>
      <dgm:spPr/>
      <dgm:t>
        <a:bodyPr/>
        <a:lstStyle/>
        <a:p>
          <a:pPr rtl="1"/>
          <a:endParaRPr lang="ar-SA"/>
        </a:p>
      </dgm:t>
    </dgm:pt>
    <dgm:pt modelId="{65B05836-AFBB-462C-B96F-5BE9D212A735}">
      <dgm:prSet phldrT="[نص]"/>
      <dgm:spPr/>
      <dgm:t>
        <a:bodyPr/>
        <a:lstStyle/>
        <a:p>
          <a:pPr algn="l" rtl="0"/>
          <a:r>
            <a:rPr lang="en-US" dirty="0"/>
            <a:t>continuous flow of gases (</a:t>
          </a:r>
          <a:r>
            <a:rPr lang="en-US" dirty="0">
              <a:solidFill>
                <a:srgbClr val="0070C0"/>
              </a:solidFill>
            </a:rPr>
            <a:t>more safe and accurate</a:t>
          </a:r>
          <a:r>
            <a:rPr lang="en-US" dirty="0"/>
            <a:t>).</a:t>
          </a:r>
          <a:endParaRPr lang="ar-SA" dirty="0"/>
        </a:p>
      </dgm:t>
    </dgm:pt>
    <dgm:pt modelId="{54E23CF4-CBC4-4DAF-9084-E148DFF23923}" type="parTrans" cxnId="{4DE03BAE-7CE0-41B3-9847-108F2824C62A}">
      <dgm:prSet/>
      <dgm:spPr/>
      <dgm:t>
        <a:bodyPr/>
        <a:lstStyle/>
        <a:p>
          <a:pPr rtl="1"/>
          <a:endParaRPr lang="ar-SA"/>
        </a:p>
      </dgm:t>
    </dgm:pt>
    <dgm:pt modelId="{ADB25B1F-FBEB-4079-8A4D-3105E5CD0177}" type="sibTrans" cxnId="{4DE03BAE-7CE0-41B3-9847-108F2824C62A}">
      <dgm:prSet/>
      <dgm:spPr/>
      <dgm:t>
        <a:bodyPr/>
        <a:lstStyle/>
        <a:p>
          <a:pPr rtl="1"/>
          <a:endParaRPr lang="ar-SA"/>
        </a:p>
      </dgm:t>
    </dgm:pt>
    <dgm:pt modelId="{0E53DB45-A5C3-481E-B05D-C7914CAC1446}">
      <dgm:prSet custT="1"/>
      <dgm:spPr/>
      <dgm:t>
        <a:bodyPr/>
        <a:lstStyle/>
        <a:p>
          <a:pPr rtl="1"/>
          <a:r>
            <a:rPr lang="en-US" sz="3200" b="1" dirty="0"/>
            <a:t>1- Intermittent (demand flow) gase</a:t>
          </a:r>
          <a:endParaRPr lang="ar-SA" sz="3200" b="1" dirty="0"/>
        </a:p>
      </dgm:t>
    </dgm:pt>
    <dgm:pt modelId="{49889567-97A7-4A84-A920-ED5BA2B10A64}" type="parTrans" cxnId="{08304C2E-E844-4F8A-8A78-79BE8030ACCB}">
      <dgm:prSet/>
      <dgm:spPr/>
      <dgm:t>
        <a:bodyPr/>
        <a:lstStyle/>
        <a:p>
          <a:pPr rtl="1"/>
          <a:endParaRPr lang="ar-SA"/>
        </a:p>
      </dgm:t>
    </dgm:pt>
    <dgm:pt modelId="{791F4C41-9AE5-4767-A88A-E9350AD4EE6E}" type="sibTrans" cxnId="{08304C2E-E844-4F8A-8A78-79BE8030ACCB}">
      <dgm:prSet/>
      <dgm:spPr/>
      <dgm:t>
        <a:bodyPr/>
        <a:lstStyle/>
        <a:p>
          <a:pPr rtl="1"/>
          <a:endParaRPr lang="ar-SA"/>
        </a:p>
      </dgm:t>
    </dgm:pt>
    <dgm:pt modelId="{DD8CB9A2-28BE-43A6-B417-761F6954B1ED}">
      <dgm:prSet/>
      <dgm:spPr/>
      <dgm:t>
        <a:bodyPr/>
        <a:lstStyle/>
        <a:p>
          <a:pPr algn="l" rtl="0"/>
          <a:r>
            <a:rPr lang="en-US" dirty="0"/>
            <a:t>delivered according to the patient, respiratory demand and requirements. </a:t>
          </a:r>
          <a:endParaRPr lang="ar-SA" dirty="0"/>
        </a:p>
      </dgm:t>
    </dgm:pt>
    <dgm:pt modelId="{D531725D-6619-40E3-A55F-187DDB610CAF}" type="parTrans" cxnId="{677B7881-7877-440A-98BA-2A19157845AA}">
      <dgm:prSet/>
      <dgm:spPr/>
      <dgm:t>
        <a:bodyPr/>
        <a:lstStyle/>
        <a:p>
          <a:pPr rtl="1"/>
          <a:endParaRPr lang="ar-SA"/>
        </a:p>
      </dgm:t>
    </dgm:pt>
    <dgm:pt modelId="{94DE6188-7945-4AF2-8D77-A22865A76711}" type="sibTrans" cxnId="{677B7881-7877-440A-98BA-2A19157845AA}">
      <dgm:prSet/>
      <dgm:spPr/>
      <dgm:t>
        <a:bodyPr/>
        <a:lstStyle/>
        <a:p>
          <a:pPr rtl="1"/>
          <a:endParaRPr lang="ar-SA"/>
        </a:p>
      </dgm:t>
    </dgm:pt>
    <dgm:pt modelId="{90D8EE31-737B-4081-B022-FBA54CB2C512}" type="pres">
      <dgm:prSet presAssocID="{48DCC197-89F9-4772-990B-D78BD1C1E5D2}" presName="Name0" presStyleCnt="0">
        <dgm:presLayoutVars>
          <dgm:dir/>
          <dgm:animLvl val="lvl"/>
          <dgm:resizeHandles/>
        </dgm:presLayoutVars>
      </dgm:prSet>
      <dgm:spPr/>
    </dgm:pt>
    <dgm:pt modelId="{16545E69-EB46-41E6-8A65-89D2C4E80B69}" type="pres">
      <dgm:prSet presAssocID="{0E53DB45-A5C3-481E-B05D-C7914CAC1446}" presName="linNode" presStyleCnt="0"/>
      <dgm:spPr/>
    </dgm:pt>
    <dgm:pt modelId="{2AB87A96-55AC-478B-AC80-B7CDF1AECFF3}" type="pres">
      <dgm:prSet presAssocID="{0E53DB45-A5C3-481E-B05D-C7914CAC1446}" presName="parentShp" presStyleLbl="node1" presStyleIdx="0" presStyleCnt="2">
        <dgm:presLayoutVars>
          <dgm:bulletEnabled val="1"/>
        </dgm:presLayoutVars>
      </dgm:prSet>
      <dgm:spPr/>
    </dgm:pt>
    <dgm:pt modelId="{C8A529B1-13EC-4C5C-B711-8D690850F5E9}" type="pres">
      <dgm:prSet presAssocID="{0E53DB45-A5C3-481E-B05D-C7914CAC1446}" presName="childShp" presStyleLbl="bgAccFollowNode1" presStyleIdx="0" presStyleCnt="2">
        <dgm:presLayoutVars>
          <dgm:bulletEnabled val="1"/>
        </dgm:presLayoutVars>
      </dgm:prSet>
      <dgm:spPr/>
    </dgm:pt>
    <dgm:pt modelId="{E1ADE767-AF91-4D29-B77F-585C7FFD931D}" type="pres">
      <dgm:prSet presAssocID="{791F4C41-9AE5-4767-A88A-E9350AD4EE6E}" presName="spacing" presStyleCnt="0"/>
      <dgm:spPr/>
    </dgm:pt>
    <dgm:pt modelId="{64F6BC66-05E3-4773-92B3-C7F1473B4D8B}" type="pres">
      <dgm:prSet presAssocID="{FDBE7617-8464-49A7-82CA-46ACE402FDB8}" presName="linNode" presStyleCnt="0"/>
      <dgm:spPr/>
    </dgm:pt>
    <dgm:pt modelId="{E9310D91-084A-4FEC-A9E7-49BAEA728B83}" type="pres">
      <dgm:prSet presAssocID="{FDBE7617-8464-49A7-82CA-46ACE402FDB8}" presName="parentShp" presStyleLbl="node1" presStyleIdx="1" presStyleCnt="2">
        <dgm:presLayoutVars>
          <dgm:bulletEnabled val="1"/>
        </dgm:presLayoutVars>
      </dgm:prSet>
      <dgm:spPr/>
    </dgm:pt>
    <dgm:pt modelId="{8588318D-206C-4BCF-95D0-CF49FD004EFD}" type="pres">
      <dgm:prSet presAssocID="{FDBE7617-8464-49A7-82CA-46ACE402FDB8}" presName="childShp" presStyleLbl="bgAccFollowNode1" presStyleIdx="1" presStyleCnt="2">
        <dgm:presLayoutVars>
          <dgm:bulletEnabled val="1"/>
        </dgm:presLayoutVars>
      </dgm:prSet>
      <dgm:spPr/>
    </dgm:pt>
  </dgm:ptLst>
  <dgm:cxnLst>
    <dgm:cxn modelId="{DA5B090C-DA62-4F9E-A236-2E5D098EFB8B}" srcId="{FDBE7617-8464-49A7-82CA-46ACE402FDB8}" destId="{B79F6E57-D0A3-4A5C-800D-CB65807F7839}" srcOrd="0" destOrd="0" parTransId="{A928EB76-0287-4A6F-9E68-82678B297421}" sibTransId="{F16B82EF-339A-4A58-A115-DACED2ED74C4}"/>
    <dgm:cxn modelId="{08304C2E-E844-4F8A-8A78-79BE8030ACCB}" srcId="{48DCC197-89F9-4772-990B-D78BD1C1E5D2}" destId="{0E53DB45-A5C3-481E-B05D-C7914CAC1446}" srcOrd="0" destOrd="0" parTransId="{49889567-97A7-4A84-A920-ED5BA2B10A64}" sibTransId="{791F4C41-9AE5-4767-A88A-E9350AD4EE6E}"/>
    <dgm:cxn modelId="{C4BD3F66-4904-4136-BF89-0092810968F0}" type="presOf" srcId="{65B05836-AFBB-462C-B96F-5BE9D212A735}" destId="{8588318D-206C-4BCF-95D0-CF49FD004EFD}" srcOrd="0" destOrd="1" presId="urn:microsoft.com/office/officeart/2005/8/layout/vList6"/>
    <dgm:cxn modelId="{937C5856-49B5-4D9B-B869-740861A87752}" type="presOf" srcId="{0E53DB45-A5C3-481E-B05D-C7914CAC1446}" destId="{2AB87A96-55AC-478B-AC80-B7CDF1AECFF3}" srcOrd="0" destOrd="0" presId="urn:microsoft.com/office/officeart/2005/8/layout/vList6"/>
    <dgm:cxn modelId="{F442D856-A741-4AAD-8408-FC9B0A4E3D8F}" type="presOf" srcId="{48DCC197-89F9-4772-990B-D78BD1C1E5D2}" destId="{90D8EE31-737B-4081-B022-FBA54CB2C512}" srcOrd="0" destOrd="0" presId="urn:microsoft.com/office/officeart/2005/8/layout/vList6"/>
    <dgm:cxn modelId="{677B7881-7877-440A-98BA-2A19157845AA}" srcId="{0E53DB45-A5C3-481E-B05D-C7914CAC1446}" destId="{DD8CB9A2-28BE-43A6-B417-761F6954B1ED}" srcOrd="0" destOrd="0" parTransId="{D531725D-6619-40E3-A55F-187DDB610CAF}" sibTransId="{94DE6188-7945-4AF2-8D77-A22865A76711}"/>
    <dgm:cxn modelId="{DC299389-5D09-4F76-B27D-7599F310CA17}" srcId="{48DCC197-89F9-4772-990B-D78BD1C1E5D2}" destId="{FDBE7617-8464-49A7-82CA-46ACE402FDB8}" srcOrd="1" destOrd="0" parTransId="{A6A3E32A-6AC9-4E50-B6A6-554DD7CBF770}" sibTransId="{4AB6E5C3-6C96-4095-91E9-B56718994DC1}"/>
    <dgm:cxn modelId="{4DE03BAE-7CE0-41B3-9847-108F2824C62A}" srcId="{FDBE7617-8464-49A7-82CA-46ACE402FDB8}" destId="{65B05836-AFBB-462C-B96F-5BE9D212A735}" srcOrd="1" destOrd="0" parTransId="{54E23CF4-CBC4-4DAF-9084-E148DFF23923}" sibTransId="{ADB25B1F-FBEB-4079-8A4D-3105E5CD0177}"/>
    <dgm:cxn modelId="{4AA2A9B7-898C-41D5-A709-00D0FB96389B}" type="presOf" srcId="{DD8CB9A2-28BE-43A6-B417-761F6954B1ED}" destId="{C8A529B1-13EC-4C5C-B711-8D690850F5E9}" srcOrd="0" destOrd="0" presId="urn:microsoft.com/office/officeart/2005/8/layout/vList6"/>
    <dgm:cxn modelId="{02BFAACD-2BF0-4680-93C7-74A2B42D5E9E}" type="presOf" srcId="{FDBE7617-8464-49A7-82CA-46ACE402FDB8}" destId="{E9310D91-084A-4FEC-A9E7-49BAEA728B83}" srcOrd="0" destOrd="0" presId="urn:microsoft.com/office/officeart/2005/8/layout/vList6"/>
    <dgm:cxn modelId="{5F5DEFF3-1FA4-4B10-B200-288C1BD8FEF4}" type="presOf" srcId="{B79F6E57-D0A3-4A5C-800D-CB65807F7839}" destId="{8588318D-206C-4BCF-95D0-CF49FD004EFD}" srcOrd="0" destOrd="0" presId="urn:microsoft.com/office/officeart/2005/8/layout/vList6"/>
    <dgm:cxn modelId="{EEA0ECCE-C23B-4DDF-9CFE-47BACC007C10}" type="presParOf" srcId="{90D8EE31-737B-4081-B022-FBA54CB2C512}" destId="{16545E69-EB46-41E6-8A65-89D2C4E80B69}" srcOrd="0" destOrd="0" presId="urn:microsoft.com/office/officeart/2005/8/layout/vList6"/>
    <dgm:cxn modelId="{46E949D2-0591-4D6C-AFF7-2827DF89C7AD}" type="presParOf" srcId="{16545E69-EB46-41E6-8A65-89D2C4E80B69}" destId="{2AB87A96-55AC-478B-AC80-B7CDF1AECFF3}" srcOrd="0" destOrd="0" presId="urn:microsoft.com/office/officeart/2005/8/layout/vList6"/>
    <dgm:cxn modelId="{4570A30A-7200-4D52-8C08-28B710A9306D}" type="presParOf" srcId="{16545E69-EB46-41E6-8A65-89D2C4E80B69}" destId="{C8A529B1-13EC-4C5C-B711-8D690850F5E9}" srcOrd="1" destOrd="0" presId="urn:microsoft.com/office/officeart/2005/8/layout/vList6"/>
    <dgm:cxn modelId="{4D15830A-0FFC-449E-8B3C-7D6CF48C5D5B}" type="presParOf" srcId="{90D8EE31-737B-4081-B022-FBA54CB2C512}" destId="{E1ADE767-AF91-4D29-B77F-585C7FFD931D}" srcOrd="1" destOrd="0" presId="urn:microsoft.com/office/officeart/2005/8/layout/vList6"/>
    <dgm:cxn modelId="{0F293FF3-22A5-419F-90AA-163557EB5FA8}" type="presParOf" srcId="{90D8EE31-737B-4081-B022-FBA54CB2C512}" destId="{64F6BC66-05E3-4773-92B3-C7F1473B4D8B}" srcOrd="2" destOrd="0" presId="urn:microsoft.com/office/officeart/2005/8/layout/vList6"/>
    <dgm:cxn modelId="{DDE95553-C6D9-4DCD-A7B3-A03F69A847CD}" type="presParOf" srcId="{64F6BC66-05E3-4773-92B3-C7F1473B4D8B}" destId="{E9310D91-084A-4FEC-A9E7-49BAEA728B83}" srcOrd="0" destOrd="0" presId="urn:microsoft.com/office/officeart/2005/8/layout/vList6"/>
    <dgm:cxn modelId="{53134DEF-1D0E-4016-BC6F-5906DA9501C5}" type="presParOf" srcId="{64F6BC66-05E3-4773-92B3-C7F1473B4D8B}" destId="{8588318D-206C-4BCF-95D0-CF49FD004EFD}"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76CC20-0B8B-4D47-AE07-C41CAA1F89F2}">
      <dsp:nvSpPr>
        <dsp:cNvPr id="0" name=""/>
        <dsp:cNvSpPr/>
      </dsp:nvSpPr>
      <dsp:spPr>
        <a:xfrm>
          <a:off x="288595" y="269455"/>
          <a:ext cx="3613037" cy="1113937"/>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1">
            <a:lnSpc>
              <a:spcPct val="90000"/>
            </a:lnSpc>
            <a:spcBef>
              <a:spcPct val="0"/>
            </a:spcBef>
            <a:spcAft>
              <a:spcPct val="35000"/>
            </a:spcAft>
            <a:buNone/>
          </a:pPr>
          <a:r>
            <a:rPr lang="en-US" sz="3200" kern="1200" dirty="0"/>
            <a:t>Nitrous oxide / oxygen</a:t>
          </a:r>
          <a:endParaRPr lang="ar-SA" sz="3200" kern="1200" dirty="0"/>
        </a:p>
      </dsp:txBody>
      <dsp:txXfrm>
        <a:off x="288595" y="269455"/>
        <a:ext cx="3613037" cy="1113937"/>
      </dsp:txXfrm>
    </dsp:sp>
    <dsp:sp modelId="{C5CFA204-3B81-436B-A6D5-3AB1B48F0F10}">
      <dsp:nvSpPr>
        <dsp:cNvPr id="0" name=""/>
        <dsp:cNvSpPr/>
      </dsp:nvSpPr>
      <dsp:spPr>
        <a:xfrm>
          <a:off x="4087289" y="269455"/>
          <a:ext cx="4255761" cy="1113937"/>
        </a:xfrm>
        <a:prstGeom prst="rect">
          <a:avLst/>
        </a:prstGeom>
        <a:solidFill>
          <a:schemeClr val="accent3">
            <a:hueOff val="1103416"/>
            <a:satOff val="-207"/>
            <a:lumOff val="555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en-US" sz="2800" kern="1200" dirty="0"/>
            <a:t>sedative-hypnotics</a:t>
          </a:r>
          <a:endParaRPr lang="ar-SA" sz="2800" kern="1200" dirty="0"/>
        </a:p>
      </dsp:txBody>
      <dsp:txXfrm>
        <a:off x="4087289" y="269455"/>
        <a:ext cx="4255761" cy="1113937"/>
      </dsp:txXfrm>
    </dsp:sp>
    <dsp:sp modelId="{092716F2-4093-4141-8ECE-18A15EA0DEF7}">
      <dsp:nvSpPr>
        <dsp:cNvPr id="0" name=""/>
        <dsp:cNvSpPr/>
      </dsp:nvSpPr>
      <dsp:spPr>
        <a:xfrm>
          <a:off x="169" y="1569049"/>
          <a:ext cx="6589088" cy="1113937"/>
        </a:xfrm>
        <a:prstGeom prst="rect">
          <a:avLst/>
        </a:prstGeom>
        <a:solidFill>
          <a:schemeClr val="accent3">
            <a:hueOff val="2206831"/>
            <a:satOff val="-414"/>
            <a:lumOff val="1111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1">
            <a:lnSpc>
              <a:spcPct val="90000"/>
            </a:lnSpc>
            <a:spcBef>
              <a:spcPct val="0"/>
            </a:spcBef>
            <a:spcAft>
              <a:spcPct val="35000"/>
            </a:spcAft>
            <a:buNone/>
          </a:pPr>
          <a:r>
            <a:rPr lang="en-US" sz="2800" kern="1200" dirty="0"/>
            <a:t>Phenothiazine and phenothiazine like drugs</a:t>
          </a:r>
          <a:endParaRPr lang="ar-SA" sz="2800" kern="1200" dirty="0"/>
        </a:p>
      </dsp:txBody>
      <dsp:txXfrm>
        <a:off x="169" y="1569049"/>
        <a:ext cx="6589088" cy="1113937"/>
      </dsp:txXfrm>
    </dsp:sp>
    <dsp:sp modelId="{AD2E826B-1F45-41E0-9E44-092A82D90AC6}">
      <dsp:nvSpPr>
        <dsp:cNvPr id="0" name=""/>
        <dsp:cNvSpPr/>
      </dsp:nvSpPr>
      <dsp:spPr>
        <a:xfrm>
          <a:off x="6774914" y="1569049"/>
          <a:ext cx="1856562" cy="1113937"/>
        </a:xfrm>
        <a:prstGeom prst="rect">
          <a:avLst/>
        </a:prstGeom>
        <a:solidFill>
          <a:schemeClr val="accent3">
            <a:hueOff val="3310247"/>
            <a:satOff val="-621"/>
            <a:lumOff val="1666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en-US" sz="2800" kern="1200" dirty="0"/>
            <a:t>narcotics</a:t>
          </a:r>
          <a:endParaRPr lang="ar-SA" sz="2800" kern="1200" dirty="0"/>
        </a:p>
      </dsp:txBody>
      <dsp:txXfrm>
        <a:off x="6774914" y="1569049"/>
        <a:ext cx="1856562" cy="11139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02D667-49A5-4983-BBDA-632603BA06C0}">
      <dsp:nvSpPr>
        <dsp:cNvPr id="0" name=""/>
        <dsp:cNvSpPr/>
      </dsp:nvSpPr>
      <dsp:spPr>
        <a:xfrm rot="10800000">
          <a:off x="2082933" y="1812"/>
          <a:ext cx="7395798" cy="904314"/>
        </a:xfrm>
        <a:prstGeom prst="homePlate">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8778" tIns="95250" rIns="177800" bIns="95250" numCol="1" spcCol="1270" anchor="ctr" anchorCtr="0">
          <a:noAutofit/>
        </a:bodyPr>
        <a:lstStyle/>
        <a:p>
          <a:pPr marL="0" lvl="0" indent="0" algn="ctr" defTabSz="1111250" rtl="1">
            <a:lnSpc>
              <a:spcPct val="90000"/>
            </a:lnSpc>
            <a:spcBef>
              <a:spcPct val="0"/>
            </a:spcBef>
            <a:spcAft>
              <a:spcPct val="35000"/>
            </a:spcAft>
            <a:buNone/>
          </a:pPr>
          <a:r>
            <a:rPr lang="en-US" sz="2500" kern="1200" dirty="0"/>
            <a:t>Rapid elimination </a:t>
          </a:r>
          <a:endParaRPr lang="ar-SA" sz="2500" kern="1200" dirty="0"/>
        </a:p>
      </dsp:txBody>
      <dsp:txXfrm rot="10800000">
        <a:off x="2309011" y="1812"/>
        <a:ext cx="7169720" cy="904314"/>
      </dsp:txXfrm>
    </dsp:sp>
    <dsp:sp modelId="{5EF16EAE-563D-4320-8510-0458B0723EBD}">
      <dsp:nvSpPr>
        <dsp:cNvPr id="0" name=""/>
        <dsp:cNvSpPr/>
      </dsp:nvSpPr>
      <dsp:spPr>
        <a:xfrm>
          <a:off x="1633768" y="1812"/>
          <a:ext cx="904314" cy="904314"/>
        </a:xfrm>
        <a:prstGeom prst="ellipse">
          <a:avLst/>
        </a:prstGeom>
        <a:solidFill>
          <a:schemeClr val="accent3">
            <a:tint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C73CAF-C6C6-4A83-84CB-D7642706AE7F}">
      <dsp:nvSpPr>
        <dsp:cNvPr id="0" name=""/>
        <dsp:cNvSpPr/>
      </dsp:nvSpPr>
      <dsp:spPr>
        <a:xfrm rot="10800000">
          <a:off x="2087422" y="1175011"/>
          <a:ext cx="7389812" cy="904314"/>
        </a:xfrm>
        <a:prstGeom prst="homePlate">
          <a:avLst/>
        </a:prstGeom>
        <a:solidFill>
          <a:schemeClr val="accent3">
            <a:hueOff val="1103416"/>
            <a:satOff val="-207"/>
            <a:lumOff val="555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8778" tIns="95250" rIns="177800" bIns="95250" numCol="1" spcCol="1270" anchor="ctr" anchorCtr="0">
          <a:noAutofit/>
        </a:bodyPr>
        <a:lstStyle/>
        <a:p>
          <a:pPr marL="0" lvl="0" indent="0" algn="ctr" defTabSz="1111250" rtl="1">
            <a:lnSpc>
              <a:spcPct val="90000"/>
            </a:lnSpc>
            <a:spcBef>
              <a:spcPct val="0"/>
            </a:spcBef>
            <a:spcAft>
              <a:spcPct val="35000"/>
            </a:spcAft>
            <a:buNone/>
          </a:pPr>
          <a:r>
            <a:rPr lang="en-US" sz="2500" kern="1200" dirty="0"/>
            <a:t>Unchanged with exhalation from the lungs </a:t>
          </a:r>
          <a:endParaRPr lang="ar-SA" sz="2500" kern="1200" dirty="0"/>
        </a:p>
      </dsp:txBody>
      <dsp:txXfrm rot="10800000">
        <a:off x="2313500" y="1175011"/>
        <a:ext cx="7163734" cy="904314"/>
      </dsp:txXfrm>
    </dsp:sp>
    <dsp:sp modelId="{A419D2D5-FC5F-4BB5-A86A-68EF48618EB8}">
      <dsp:nvSpPr>
        <dsp:cNvPr id="0" name=""/>
        <dsp:cNvSpPr/>
      </dsp:nvSpPr>
      <dsp:spPr>
        <a:xfrm>
          <a:off x="1635265" y="1175011"/>
          <a:ext cx="904314" cy="904314"/>
        </a:xfrm>
        <a:prstGeom prst="ellipse">
          <a:avLst/>
        </a:prstGeom>
        <a:solidFill>
          <a:schemeClr val="accent3">
            <a:tint val="50000"/>
            <a:hueOff val="756975"/>
            <a:satOff val="9069"/>
            <a:lumOff val="159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742ABB-BB55-4DA4-9E57-723B3700B5E1}">
      <dsp:nvSpPr>
        <dsp:cNvPr id="0" name=""/>
        <dsp:cNvSpPr/>
      </dsp:nvSpPr>
      <dsp:spPr>
        <a:xfrm rot="10800000">
          <a:off x="2087422" y="2348211"/>
          <a:ext cx="7389812" cy="904314"/>
        </a:xfrm>
        <a:prstGeom prst="homePlate">
          <a:avLst/>
        </a:prstGeom>
        <a:solidFill>
          <a:schemeClr val="accent3">
            <a:hueOff val="2206831"/>
            <a:satOff val="-414"/>
            <a:lumOff val="1111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8778" tIns="95250" rIns="177800" bIns="95250" numCol="1" spcCol="1270" anchor="ctr" anchorCtr="0">
          <a:noAutofit/>
        </a:bodyPr>
        <a:lstStyle/>
        <a:p>
          <a:pPr marL="0" lvl="0" indent="0" algn="ctr" defTabSz="1111250" rtl="1">
            <a:lnSpc>
              <a:spcPct val="90000"/>
            </a:lnSpc>
            <a:spcBef>
              <a:spcPct val="0"/>
            </a:spcBef>
            <a:spcAft>
              <a:spcPct val="35000"/>
            </a:spcAft>
            <a:buNone/>
          </a:pPr>
          <a:r>
            <a:rPr lang="en-US" sz="2500" kern="1200" dirty="0"/>
            <a:t> No significant metabolism by the liver or kidneys</a:t>
          </a:r>
          <a:endParaRPr lang="ar-SA" sz="2500" kern="1200" dirty="0"/>
        </a:p>
      </dsp:txBody>
      <dsp:txXfrm rot="10800000">
        <a:off x="2313500" y="2348211"/>
        <a:ext cx="7163734" cy="904314"/>
      </dsp:txXfrm>
    </dsp:sp>
    <dsp:sp modelId="{29DBA557-7097-4D7E-9784-6FD838B0D423}">
      <dsp:nvSpPr>
        <dsp:cNvPr id="0" name=""/>
        <dsp:cNvSpPr/>
      </dsp:nvSpPr>
      <dsp:spPr>
        <a:xfrm>
          <a:off x="1635265" y="2348211"/>
          <a:ext cx="904314" cy="904314"/>
        </a:xfrm>
        <a:prstGeom prst="ellipse">
          <a:avLst/>
        </a:prstGeom>
        <a:solidFill>
          <a:schemeClr val="accent3">
            <a:tint val="50000"/>
            <a:hueOff val="1513951"/>
            <a:satOff val="18138"/>
            <a:lumOff val="319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0A819D-3433-4AB0-A478-F60DD3DA1D3D}">
      <dsp:nvSpPr>
        <dsp:cNvPr id="0" name=""/>
        <dsp:cNvSpPr/>
      </dsp:nvSpPr>
      <dsp:spPr>
        <a:xfrm rot="10800000">
          <a:off x="2087422" y="3521410"/>
          <a:ext cx="7389812" cy="904314"/>
        </a:xfrm>
        <a:prstGeom prst="homePlate">
          <a:avLst/>
        </a:prstGeom>
        <a:solidFill>
          <a:schemeClr val="accent3">
            <a:hueOff val="3310247"/>
            <a:satOff val="-621"/>
            <a:lumOff val="1666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8778" tIns="95250" rIns="177800" bIns="95250" numCol="1" spcCol="1270" anchor="ctr" anchorCtr="0">
          <a:noAutofit/>
        </a:bodyPr>
        <a:lstStyle/>
        <a:p>
          <a:pPr marL="0" lvl="0" indent="0" algn="ctr" defTabSz="1111250" rtl="1">
            <a:lnSpc>
              <a:spcPct val="90000"/>
            </a:lnSpc>
            <a:spcBef>
              <a:spcPct val="0"/>
            </a:spcBef>
            <a:spcAft>
              <a:spcPct val="35000"/>
            </a:spcAft>
            <a:buNone/>
          </a:pPr>
          <a:r>
            <a:rPr lang="en-US" sz="2500" kern="1200" dirty="0"/>
            <a:t>Not stored in the tissues</a:t>
          </a:r>
          <a:endParaRPr lang="ar-SA" sz="2500" kern="1200" dirty="0"/>
        </a:p>
      </dsp:txBody>
      <dsp:txXfrm rot="10800000">
        <a:off x="2313500" y="3521410"/>
        <a:ext cx="7163734" cy="904314"/>
      </dsp:txXfrm>
    </dsp:sp>
    <dsp:sp modelId="{303CD0F8-757C-4EFB-8ACF-39AFDCE3D385}">
      <dsp:nvSpPr>
        <dsp:cNvPr id="0" name=""/>
        <dsp:cNvSpPr/>
      </dsp:nvSpPr>
      <dsp:spPr>
        <a:xfrm>
          <a:off x="1635265" y="3521410"/>
          <a:ext cx="904314" cy="904314"/>
        </a:xfrm>
        <a:prstGeom prst="ellipse">
          <a:avLst/>
        </a:prstGeom>
        <a:solidFill>
          <a:schemeClr val="accent3">
            <a:tint val="50000"/>
            <a:hueOff val="2270926"/>
            <a:satOff val="27207"/>
            <a:lumOff val="478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A529B1-13EC-4C5C-B711-8D690850F5E9}">
      <dsp:nvSpPr>
        <dsp:cNvPr id="0" name=""/>
        <dsp:cNvSpPr/>
      </dsp:nvSpPr>
      <dsp:spPr>
        <a:xfrm>
          <a:off x="4116070" y="472"/>
          <a:ext cx="6174105" cy="1844073"/>
        </a:xfrm>
        <a:prstGeom prst="rightArrow">
          <a:avLst>
            <a:gd name="adj1" fmla="val 75000"/>
            <a:gd name="adj2" fmla="val 50000"/>
          </a:avLst>
        </a:prstGeom>
        <a:solidFill>
          <a:schemeClr val="accent4">
            <a:tint val="40000"/>
            <a:alpha val="90000"/>
            <a:hueOff val="0"/>
            <a:satOff val="0"/>
            <a:lumOff val="0"/>
            <a:alphaOff val="0"/>
          </a:schemeClr>
        </a:solidFill>
        <a:ln w="15875"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285750" lvl="1" indent="-285750" algn="l" defTabSz="1333500" rtl="0">
            <a:lnSpc>
              <a:spcPct val="90000"/>
            </a:lnSpc>
            <a:spcBef>
              <a:spcPct val="0"/>
            </a:spcBef>
            <a:spcAft>
              <a:spcPct val="15000"/>
            </a:spcAft>
            <a:buChar char="•"/>
          </a:pPr>
          <a:r>
            <a:rPr lang="en-US" sz="3000" kern="1200" dirty="0"/>
            <a:t>delivered according to the patient, respiratory demand and requirements. </a:t>
          </a:r>
          <a:endParaRPr lang="ar-SA" sz="3000" kern="1200" dirty="0"/>
        </a:p>
      </dsp:txBody>
      <dsp:txXfrm>
        <a:off x="4116070" y="230981"/>
        <a:ext cx="5482578" cy="1383055"/>
      </dsp:txXfrm>
    </dsp:sp>
    <dsp:sp modelId="{2AB87A96-55AC-478B-AC80-B7CDF1AECFF3}">
      <dsp:nvSpPr>
        <dsp:cNvPr id="0" name=""/>
        <dsp:cNvSpPr/>
      </dsp:nvSpPr>
      <dsp:spPr>
        <a:xfrm>
          <a:off x="0" y="472"/>
          <a:ext cx="4116070" cy="1844073"/>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rtl="1">
            <a:lnSpc>
              <a:spcPct val="90000"/>
            </a:lnSpc>
            <a:spcBef>
              <a:spcPct val="0"/>
            </a:spcBef>
            <a:spcAft>
              <a:spcPct val="35000"/>
            </a:spcAft>
            <a:buNone/>
          </a:pPr>
          <a:r>
            <a:rPr lang="en-US" sz="3200" b="1" kern="1200" dirty="0"/>
            <a:t>1- Intermittent (demand flow) gase</a:t>
          </a:r>
          <a:endParaRPr lang="ar-SA" sz="3200" b="1" kern="1200" dirty="0"/>
        </a:p>
      </dsp:txBody>
      <dsp:txXfrm>
        <a:off x="90020" y="90492"/>
        <a:ext cx="3936030" cy="1664033"/>
      </dsp:txXfrm>
    </dsp:sp>
    <dsp:sp modelId="{8588318D-206C-4BCF-95D0-CF49FD004EFD}">
      <dsp:nvSpPr>
        <dsp:cNvPr id="0" name=""/>
        <dsp:cNvSpPr/>
      </dsp:nvSpPr>
      <dsp:spPr>
        <a:xfrm>
          <a:off x="4116070" y="2028953"/>
          <a:ext cx="6174105" cy="1844073"/>
        </a:xfrm>
        <a:prstGeom prst="rightArrow">
          <a:avLst>
            <a:gd name="adj1" fmla="val 75000"/>
            <a:gd name="adj2" fmla="val 50000"/>
          </a:avLst>
        </a:prstGeom>
        <a:solidFill>
          <a:schemeClr val="accent4">
            <a:tint val="40000"/>
            <a:alpha val="90000"/>
            <a:hueOff val="1118095"/>
            <a:satOff val="26713"/>
            <a:lumOff val="1633"/>
            <a:alphaOff val="0"/>
          </a:schemeClr>
        </a:solidFill>
        <a:ln w="15875" cap="rnd" cmpd="sng" algn="ctr">
          <a:solidFill>
            <a:schemeClr val="accent4">
              <a:tint val="40000"/>
              <a:alpha val="90000"/>
              <a:hueOff val="1118095"/>
              <a:satOff val="26713"/>
              <a:lumOff val="163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285750" lvl="1" indent="-285750" algn="r" defTabSz="1333500" rtl="1">
            <a:lnSpc>
              <a:spcPct val="90000"/>
            </a:lnSpc>
            <a:spcBef>
              <a:spcPct val="0"/>
            </a:spcBef>
            <a:spcAft>
              <a:spcPct val="15000"/>
            </a:spcAft>
            <a:buChar char="•"/>
          </a:pPr>
          <a:endParaRPr lang="ar-SA" sz="3000" kern="1200" dirty="0"/>
        </a:p>
        <a:p>
          <a:pPr marL="285750" lvl="1" indent="-285750" algn="l" defTabSz="1333500" rtl="0">
            <a:lnSpc>
              <a:spcPct val="90000"/>
            </a:lnSpc>
            <a:spcBef>
              <a:spcPct val="0"/>
            </a:spcBef>
            <a:spcAft>
              <a:spcPct val="15000"/>
            </a:spcAft>
            <a:buChar char="•"/>
          </a:pPr>
          <a:r>
            <a:rPr lang="en-US" sz="3000" kern="1200" dirty="0"/>
            <a:t>continuous flow of gases (</a:t>
          </a:r>
          <a:r>
            <a:rPr lang="en-US" sz="3000" kern="1200" dirty="0">
              <a:solidFill>
                <a:srgbClr val="0070C0"/>
              </a:solidFill>
            </a:rPr>
            <a:t>more safe and accurate</a:t>
          </a:r>
          <a:r>
            <a:rPr lang="en-US" sz="3000" kern="1200" dirty="0"/>
            <a:t>).</a:t>
          </a:r>
          <a:endParaRPr lang="ar-SA" sz="3000" kern="1200" dirty="0"/>
        </a:p>
      </dsp:txBody>
      <dsp:txXfrm>
        <a:off x="4116070" y="2259462"/>
        <a:ext cx="5482578" cy="1383055"/>
      </dsp:txXfrm>
    </dsp:sp>
    <dsp:sp modelId="{E9310D91-084A-4FEC-A9E7-49BAEA728B83}">
      <dsp:nvSpPr>
        <dsp:cNvPr id="0" name=""/>
        <dsp:cNvSpPr/>
      </dsp:nvSpPr>
      <dsp:spPr>
        <a:xfrm>
          <a:off x="0" y="2028953"/>
          <a:ext cx="4116070" cy="1844073"/>
        </a:xfrm>
        <a:prstGeom prst="roundRect">
          <a:avLst/>
        </a:prstGeom>
        <a:solidFill>
          <a:schemeClr val="accent4">
            <a:hueOff val="1114968"/>
            <a:satOff val="23662"/>
            <a:lumOff val="78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rtl="1">
            <a:lnSpc>
              <a:spcPct val="90000"/>
            </a:lnSpc>
            <a:spcBef>
              <a:spcPct val="0"/>
            </a:spcBef>
            <a:spcAft>
              <a:spcPct val="35000"/>
            </a:spcAft>
            <a:buNone/>
          </a:pPr>
          <a:r>
            <a:rPr lang="en-US" sz="3600" b="1" kern="1200" dirty="0"/>
            <a:t>2- Continuous flow:</a:t>
          </a:r>
          <a:endParaRPr lang="ar-SA" sz="3600" b="1" kern="1200" dirty="0"/>
        </a:p>
      </dsp:txBody>
      <dsp:txXfrm>
        <a:off x="90020" y="2118973"/>
        <a:ext cx="3936030" cy="166403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10/27/2024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dirty="0"/>
              <a:pPr/>
              <a:t>10/27/2024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dirty="0"/>
              <a:pPr/>
              <a:t>10/27/2024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10/27/2024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10/27/2024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dirty="0"/>
              <a:pPr/>
              <a:t>10/27/2024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dirty="0"/>
              <a:pPr/>
              <a:t>10/27/2024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ar-SA"/>
              <a:t>انقر لتحرير نمط العنوان الرئيسي</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dirty="0"/>
              <a:pPr/>
              <a:t>10/27/2024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21325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2606859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922329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ar-SA"/>
              <a:t>انقر لتحرير نمط العنوان الرئيسي</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589831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12" name="Content Placeholder 3"/>
          <p:cNvSpPr>
            <a:spLocks noGrp="1"/>
          </p:cNvSpPr>
          <p:nvPr>
            <p:ph sz="quarter" idx="13"/>
          </p:nvPr>
        </p:nvSpPr>
        <p:spPr>
          <a:xfrm>
            <a:off x="913774" y="3051012"/>
            <a:ext cx="5106027" cy="274018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13" name="Content Placeholder 5"/>
          <p:cNvSpPr>
            <a:spLocks noGrp="1"/>
          </p:cNvSpPr>
          <p:nvPr>
            <p:ph sz="quarter" idx="14"/>
          </p:nvPr>
        </p:nvSpPr>
        <p:spPr>
          <a:xfrm>
            <a:off x="6172200" y="3051012"/>
            <a:ext cx="5105401" cy="274018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80040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4724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210479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ar-SA"/>
              <a:t>انقر لتحرير نمط العنوان الرئيسي</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3799342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171014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7950292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5566682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ar-SA"/>
              <a:t>انقر لتحرير نمط العنوان الرئيسي</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sz="8000" dirty="0">
                <a:solidFill>
                  <a:prstClr val="black"/>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a:r>
              <a:rPr lang="en-US" sz="8000" dirty="0">
                <a:solidFill>
                  <a:prstClr val="black"/>
                </a:solidFill>
                <a:effectLst/>
              </a:rPr>
              <a:t>”</a:t>
            </a:r>
          </a:p>
        </p:txBody>
      </p:sp>
    </p:spTree>
    <p:extLst>
      <p:ext uri="{BB962C8B-B14F-4D97-AF65-F5344CB8AC3E}">
        <p14:creationId xmlns:p14="http://schemas.microsoft.com/office/powerpoint/2010/main" val="31710587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4798190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ar-SA"/>
              <a:t>انقر لتحرير نمط العنوان الرئيسي</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3" name="Date Placeholder 2"/>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9717980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ar-SA"/>
              <a:t>انقر لتحرير نمط العنوان الرئيسي</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3" name="Date Placeholder 2"/>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0146723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5998914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ar-SA"/>
              <a:t>انقر لتحرير نمط العنوان الرئيسي</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964510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image" Target="../media/image1.pn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10/27/2024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solidFill>
                  <a:prstClr val="black"/>
                </a:solidFill>
              </a:rPr>
              <a:pPr/>
              <a:t>10/27/2024</a:t>
            </a:fld>
            <a:endParaRPr lang="en-US" dirty="0">
              <a:solidFill>
                <a:prstClr val="black"/>
              </a:solidFill>
            </a:endParaRP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solidFill>
                <a:prstClr val="black"/>
              </a:solidFill>
            </a:endParaRP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88953059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911424" y="620691"/>
            <a:ext cx="10363200" cy="2427309"/>
          </a:xfrm>
        </p:spPr>
        <p:txBody>
          <a:bodyPr>
            <a:normAutofit fontScale="90000"/>
          </a:bodyPr>
          <a:lstStyle/>
          <a:p>
            <a:pPr>
              <a:defRPr/>
            </a:pPr>
            <a:r>
              <a:rPr lang="en-US" sz="3600" dirty="0">
                <a:solidFill>
                  <a:srgbClr val="00B050"/>
                </a:solidFill>
              </a:rPr>
              <a:t>Pharmacological  Management  of   Child Behavior</a:t>
            </a:r>
            <a:br>
              <a:rPr lang="en-US" sz="3600" dirty="0">
                <a:solidFill>
                  <a:srgbClr val="00B050"/>
                </a:solidFill>
              </a:rPr>
            </a:br>
            <a:r>
              <a:rPr lang="en-US" sz="3600" dirty="0">
                <a:solidFill>
                  <a:srgbClr val="00B050"/>
                </a:solidFill>
              </a:rPr>
              <a:t>Part TWO</a:t>
            </a:r>
            <a:br>
              <a:rPr lang="en-US" sz="3600" dirty="0">
                <a:solidFill>
                  <a:srgbClr val="00B050"/>
                </a:solidFill>
              </a:rPr>
            </a:br>
            <a:br>
              <a:rPr lang="en-US" sz="3600" dirty="0">
                <a:solidFill>
                  <a:srgbClr val="00B050"/>
                </a:solidFill>
              </a:rPr>
            </a:br>
            <a:br>
              <a:rPr lang="en-US" sz="3600" dirty="0">
                <a:solidFill>
                  <a:srgbClr val="00B050"/>
                </a:solidFill>
                <a:cs typeface="+mj-cs"/>
              </a:rPr>
            </a:br>
            <a:r>
              <a:rPr sz="4000" dirty="0" err="1">
                <a:solidFill>
                  <a:srgbClr val="FF0000"/>
                </a:solidFill>
                <a:cs typeface="+mj-cs"/>
              </a:rPr>
              <a:t>Pedodontic</a:t>
            </a:r>
            <a:r>
              <a:rPr sz="4000" dirty="0">
                <a:solidFill>
                  <a:srgbClr val="FF0000"/>
                </a:solidFill>
                <a:cs typeface="+mj-cs"/>
              </a:rPr>
              <a:t> Dentistry \ 5</a:t>
            </a:r>
            <a:r>
              <a:rPr sz="4000" baseline="30000" dirty="0">
                <a:solidFill>
                  <a:srgbClr val="FF0000"/>
                </a:solidFill>
                <a:cs typeface="+mj-cs"/>
              </a:rPr>
              <a:t>th</a:t>
            </a:r>
            <a:r>
              <a:rPr sz="4000" dirty="0">
                <a:solidFill>
                  <a:srgbClr val="FF0000"/>
                </a:solidFill>
                <a:cs typeface="+mj-cs"/>
              </a:rPr>
              <a:t>-grade</a:t>
            </a:r>
            <a:br>
              <a:rPr dirty="0">
                <a:solidFill>
                  <a:prstClr val="black"/>
                </a:solidFill>
                <a:cs typeface="+mj-cs"/>
              </a:rPr>
            </a:br>
            <a:r>
              <a:rPr dirty="0">
                <a:solidFill>
                  <a:srgbClr val="C00000"/>
                </a:solidFill>
                <a:cs typeface="+mj-cs"/>
              </a:rPr>
              <a:t>Lec.</a:t>
            </a:r>
            <a:r>
              <a:rPr lang="en-US" dirty="0">
                <a:solidFill>
                  <a:srgbClr val="C00000"/>
                </a:solidFill>
              </a:rPr>
              <a:t>7</a:t>
            </a:r>
            <a:endParaRPr lang="ar-SA" dirty="0">
              <a:solidFill>
                <a:srgbClr val="C00000"/>
              </a:solidFill>
              <a:cs typeface="+mj-cs"/>
            </a:endParaRPr>
          </a:p>
        </p:txBody>
      </p:sp>
      <p:sp>
        <p:nvSpPr>
          <p:cNvPr id="3" name="عنوان فرعي 2"/>
          <p:cNvSpPr>
            <a:spLocks noGrp="1"/>
          </p:cNvSpPr>
          <p:nvPr>
            <p:ph type="subTitle" idx="1"/>
          </p:nvPr>
        </p:nvSpPr>
        <p:spPr>
          <a:xfrm>
            <a:off x="1828800" y="3886200"/>
            <a:ext cx="8534400" cy="2279650"/>
          </a:xfrm>
        </p:spPr>
        <p:txBody>
          <a:bodyPr>
            <a:noAutofit/>
          </a:bodyPr>
          <a:lstStyle/>
          <a:p>
            <a:pPr marL="73152" eaLnBrk="1" fontAlgn="auto" hangingPunct="1">
              <a:spcAft>
                <a:spcPts val="0"/>
              </a:spcAft>
              <a:buClr>
                <a:prstClr val="white">
                  <a:shade val="95000"/>
                </a:prstClr>
              </a:buClr>
              <a:buSzPct val="65000"/>
              <a:buFont typeface="Wingdings 2"/>
              <a:buNone/>
              <a:defRPr/>
            </a:pPr>
            <a:r>
              <a:rPr lang="en-US" altLang="ar-IQ" sz="2400" b="1" dirty="0">
                <a:solidFill>
                  <a:srgbClr val="FF0000"/>
                </a:solidFill>
                <a:latin typeface="Book Antiqua"/>
                <a:cs typeface="Times New Roman"/>
              </a:rPr>
              <a:t>Dr. </a:t>
            </a:r>
            <a:r>
              <a:rPr lang="en-US" altLang="ar-IQ" sz="2400" b="1" dirty="0" err="1">
                <a:solidFill>
                  <a:srgbClr val="FF0000"/>
                </a:solidFill>
                <a:latin typeface="Book Antiqua"/>
                <a:cs typeface="Times New Roman"/>
              </a:rPr>
              <a:t>Mukhalled</a:t>
            </a:r>
            <a:r>
              <a:rPr lang="en-US" altLang="ar-IQ" sz="2400" b="1" dirty="0">
                <a:solidFill>
                  <a:srgbClr val="FF0000"/>
                </a:solidFill>
                <a:latin typeface="Book Antiqua"/>
                <a:cs typeface="Times New Roman"/>
              </a:rPr>
              <a:t> </a:t>
            </a:r>
            <a:r>
              <a:rPr lang="en-US" altLang="ar-IQ" sz="2400" b="1" dirty="0" err="1">
                <a:solidFill>
                  <a:srgbClr val="FF0000"/>
                </a:solidFill>
                <a:latin typeface="Book Antiqua"/>
                <a:cs typeface="Times New Roman"/>
              </a:rPr>
              <a:t>alasady</a:t>
            </a:r>
            <a:endParaRPr lang="en-US" altLang="ar-IQ" sz="2400" b="1" dirty="0">
              <a:solidFill>
                <a:srgbClr val="FF0000"/>
              </a:solidFill>
              <a:latin typeface="Book Antiqua"/>
              <a:cs typeface="Times New Roman"/>
            </a:endParaRPr>
          </a:p>
          <a:p>
            <a:pPr marL="73152" eaLnBrk="1" fontAlgn="auto" hangingPunct="1">
              <a:spcAft>
                <a:spcPts val="0"/>
              </a:spcAft>
              <a:buClr>
                <a:prstClr val="white">
                  <a:shade val="95000"/>
                </a:prstClr>
              </a:buClr>
              <a:buSzPct val="65000"/>
              <a:buFont typeface="Wingdings 2"/>
              <a:buNone/>
              <a:defRPr/>
            </a:pPr>
            <a:r>
              <a:rPr lang="en-US" altLang="ar-IQ" sz="2400" b="1" dirty="0">
                <a:solidFill>
                  <a:srgbClr val="FF0000"/>
                </a:solidFill>
                <a:latin typeface="Book Antiqua"/>
                <a:cs typeface="Times New Roman"/>
              </a:rPr>
              <a:t>Oral &amp; Maxillofacial surgeon</a:t>
            </a:r>
          </a:p>
          <a:p>
            <a:pPr marL="73152" eaLnBrk="1" fontAlgn="auto" hangingPunct="1">
              <a:spcAft>
                <a:spcPts val="0"/>
              </a:spcAft>
              <a:buClr>
                <a:prstClr val="white">
                  <a:shade val="95000"/>
                </a:prstClr>
              </a:buClr>
              <a:buSzPct val="65000"/>
              <a:buFont typeface="Wingdings 2"/>
              <a:buNone/>
              <a:defRPr/>
            </a:pPr>
            <a:r>
              <a:rPr lang="en-US" altLang="ar-IQ" sz="2400" b="1" dirty="0">
                <a:solidFill>
                  <a:srgbClr val="FF0000"/>
                </a:solidFill>
                <a:latin typeface="Book Antiqua"/>
                <a:cs typeface="Times New Roman"/>
              </a:rPr>
              <a:t>B.D.S. – C.A.B.M.F.S</a:t>
            </a:r>
          </a:p>
          <a:p>
            <a:pPr marL="73152" eaLnBrk="1" fontAlgn="auto" hangingPunct="1">
              <a:spcAft>
                <a:spcPts val="0"/>
              </a:spcAft>
              <a:buClr>
                <a:prstClr val="white">
                  <a:shade val="95000"/>
                </a:prstClr>
              </a:buClr>
              <a:buSzPct val="65000"/>
              <a:buFont typeface="Wingdings 2"/>
              <a:buNone/>
              <a:defRPr/>
            </a:pPr>
            <a:r>
              <a:rPr lang="en-US" altLang="ar-IQ" sz="2400" b="1" dirty="0">
                <a:solidFill>
                  <a:srgbClr val="00B0F0"/>
                </a:solidFill>
                <a:latin typeface="Book Antiqua"/>
                <a:cs typeface="Times New Roman"/>
              </a:rPr>
              <a:t>College of dentistry\University</a:t>
            </a:r>
          </a:p>
          <a:p>
            <a:pPr marL="73152" eaLnBrk="1" fontAlgn="auto" hangingPunct="1">
              <a:spcAft>
                <a:spcPts val="0"/>
              </a:spcAft>
              <a:buClr>
                <a:prstClr val="white">
                  <a:shade val="95000"/>
                </a:prstClr>
              </a:buClr>
              <a:buSzPct val="65000"/>
              <a:buFont typeface="Wingdings 2"/>
              <a:buNone/>
              <a:defRPr/>
            </a:pPr>
            <a:r>
              <a:rPr lang="en-US" altLang="ar-IQ" sz="2400" b="1" dirty="0">
                <a:solidFill>
                  <a:srgbClr val="00B0F0"/>
                </a:solidFill>
                <a:latin typeface="Book Antiqua"/>
                <a:cs typeface="Times New Roman"/>
              </a:rPr>
              <a:t> of Al- </a:t>
            </a:r>
            <a:r>
              <a:rPr lang="en-US" altLang="ar-IQ" sz="2400" b="1" dirty="0" err="1">
                <a:solidFill>
                  <a:srgbClr val="00B0F0"/>
                </a:solidFill>
                <a:latin typeface="Book Antiqua"/>
                <a:cs typeface="Times New Roman"/>
              </a:rPr>
              <a:t>Muthanna</a:t>
            </a:r>
            <a:endParaRPr lang="en-US" altLang="ar-IQ" sz="2400" b="1" dirty="0">
              <a:solidFill>
                <a:srgbClr val="00B0F0"/>
              </a:solidFill>
              <a:latin typeface="Book Antiqua"/>
              <a:cs typeface="Times New Roman"/>
            </a:endParaRPr>
          </a:p>
          <a:p>
            <a:pPr eaLnBrk="1" fontAlgn="auto" hangingPunct="1">
              <a:spcAft>
                <a:spcPts val="0"/>
              </a:spcAft>
              <a:buFont typeface="Wingdings 2"/>
              <a:buNone/>
              <a:defRPr/>
            </a:pPr>
            <a:endParaRPr lang="ar-SA" sz="2400" dirty="0">
              <a:cs typeface="+mn-cs"/>
            </a:endParaRPr>
          </a:p>
        </p:txBody>
      </p:sp>
    </p:spTree>
    <p:extLst>
      <p:ext uri="{BB962C8B-B14F-4D97-AF65-F5344CB8AC3E}">
        <p14:creationId xmlns:p14="http://schemas.microsoft.com/office/powerpoint/2010/main" val="1176042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345475" y="1214847"/>
            <a:ext cx="10159138" cy="1828800"/>
          </a:xfrm>
        </p:spPr>
        <p:txBody>
          <a:bodyPr>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rPr>
              <a:t>Pharmacologic Management of Patient Behavior (2)</a:t>
            </a:r>
          </a:p>
        </p:txBody>
      </p:sp>
      <p:sp>
        <p:nvSpPr>
          <p:cNvPr id="3" name="عنوان فرعي 2"/>
          <p:cNvSpPr>
            <a:spLocks noGrp="1"/>
          </p:cNvSpPr>
          <p:nvPr>
            <p:ph type="subTitle" idx="1"/>
          </p:nvPr>
        </p:nvSpPr>
        <p:spPr/>
        <p:txBody>
          <a:bodyPr/>
          <a:lstStyle/>
          <a:p>
            <a:endParaRPr lang="en-US"/>
          </a:p>
        </p:txBody>
      </p:sp>
      <p:pic>
        <p:nvPicPr>
          <p:cNvPr id="4" name="صورة 3"/>
          <p:cNvPicPr>
            <a:picLocks noChangeAspect="1"/>
          </p:cNvPicPr>
          <p:nvPr/>
        </p:nvPicPr>
        <p:blipFill>
          <a:blip r:embed="rId2"/>
          <a:stretch>
            <a:fillRect/>
          </a:stretch>
        </p:blipFill>
        <p:spPr>
          <a:xfrm>
            <a:off x="5655535" y="3338326"/>
            <a:ext cx="5688061" cy="2402032"/>
          </a:xfrm>
          <a:prstGeom prst="rect">
            <a:avLst/>
          </a:prstGeom>
        </p:spPr>
      </p:pic>
      <p:pic>
        <p:nvPicPr>
          <p:cNvPr id="5" name="صورة 4"/>
          <p:cNvPicPr>
            <a:picLocks noChangeAspect="1"/>
          </p:cNvPicPr>
          <p:nvPr/>
        </p:nvPicPr>
        <p:blipFill>
          <a:blip r:embed="rId3"/>
          <a:stretch>
            <a:fillRect/>
          </a:stretch>
        </p:blipFill>
        <p:spPr>
          <a:xfrm>
            <a:off x="1927497" y="3160211"/>
            <a:ext cx="3346994" cy="2993395"/>
          </a:xfrm>
          <a:prstGeom prst="rect">
            <a:avLst/>
          </a:prstGeom>
        </p:spPr>
      </p:pic>
    </p:spTree>
    <p:extLst>
      <p:ext uri="{BB962C8B-B14F-4D97-AF65-F5344CB8AC3E}">
        <p14:creationId xmlns:p14="http://schemas.microsoft.com/office/powerpoint/2010/main" val="2685762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33303" y="624110"/>
            <a:ext cx="9571309" cy="1280890"/>
          </a:xfrm>
        </p:spPr>
        <p:txBody>
          <a:bodyPr/>
          <a:lstStyle/>
          <a:p>
            <a:r>
              <a:rPr lang="en-US"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DRUGS AND AGENTS USED FOR SEDATION </a:t>
            </a:r>
          </a:p>
        </p:txBody>
      </p:sp>
      <p:sp>
        <p:nvSpPr>
          <p:cNvPr id="3" name="عنصر نائب للمحتوى 2"/>
          <p:cNvSpPr>
            <a:spLocks noGrp="1"/>
          </p:cNvSpPr>
          <p:nvPr>
            <p:ph idx="1"/>
          </p:nvPr>
        </p:nvSpPr>
        <p:spPr>
          <a:xfrm>
            <a:off x="783771" y="1763486"/>
            <a:ext cx="10720841" cy="4147736"/>
          </a:xfrm>
        </p:spPr>
        <p:txBody>
          <a:bodyPr>
            <a:normAutofit/>
          </a:bodyPr>
          <a:lstStyle/>
          <a:p>
            <a:r>
              <a:rPr lang="en-US" sz="2800" dirty="0">
                <a:latin typeface="Arial" panose="020B0604020202020204" pitchFamily="34" charset="0"/>
                <a:cs typeface="Arial" panose="020B0604020202020204" pitchFamily="34" charset="0"/>
              </a:rPr>
              <a:t>Pharmacologic alternatives in patient sedation for pediatric dentistry fall into one of four categories</a:t>
            </a:r>
          </a:p>
        </p:txBody>
      </p:sp>
      <p:graphicFrame>
        <p:nvGraphicFramePr>
          <p:cNvPr id="4" name="رسم تخطيطي 3"/>
          <p:cNvGraphicFramePr/>
          <p:nvPr>
            <p:extLst>
              <p:ext uri="{D42A27DB-BD31-4B8C-83A1-F6EECF244321}">
                <p14:modId xmlns:p14="http://schemas.microsoft.com/office/powerpoint/2010/main" val="3214604348"/>
              </p:ext>
            </p:extLst>
          </p:nvPr>
        </p:nvGraphicFramePr>
        <p:xfrm>
          <a:off x="1528354" y="3185890"/>
          <a:ext cx="8631646" cy="29524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06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67989" y="624110"/>
            <a:ext cx="9636623" cy="838930"/>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en-US" sz="4800" b="1" spc="50" dirty="0">
                <a:ln w="9525" cmpd="sng">
                  <a:solidFill>
                    <a:schemeClr val="accent1"/>
                  </a:solidFill>
                  <a:prstDash val="solid"/>
                </a:ln>
                <a:solidFill>
                  <a:srgbClr val="70AD47">
                    <a:tint val="1000"/>
                  </a:srgbClr>
                </a:solidFill>
                <a:effectLst>
                  <a:glow rad="38100">
                    <a:schemeClr val="accent1">
                      <a:alpha val="40000"/>
                    </a:schemeClr>
                  </a:glow>
                </a:effectLst>
              </a:rPr>
              <a:t>Nitrous oxide</a:t>
            </a:r>
          </a:p>
        </p:txBody>
      </p:sp>
      <p:sp>
        <p:nvSpPr>
          <p:cNvPr id="3" name="عنصر نائب للمحتوى 2"/>
          <p:cNvSpPr>
            <a:spLocks noGrp="1"/>
          </p:cNvSpPr>
          <p:nvPr>
            <p:ph idx="1"/>
          </p:nvPr>
        </p:nvSpPr>
        <p:spPr>
          <a:xfrm>
            <a:off x="561703" y="1619793"/>
            <a:ext cx="11064240" cy="5238207"/>
          </a:xfrm>
        </p:spPr>
        <p:style>
          <a:lnRef idx="0">
            <a:scrgbClr r="0" g="0" b="0"/>
          </a:lnRef>
          <a:fillRef idx="1001">
            <a:schemeClr val="lt2"/>
          </a:fillRef>
          <a:effectRef idx="0">
            <a:scrgbClr r="0" g="0" b="0"/>
          </a:effectRef>
          <a:fontRef idx="major"/>
        </p:style>
        <p:txBody>
          <a:bodyPr>
            <a:normAutofit/>
          </a:bodyPr>
          <a:lstStyle/>
          <a:p>
            <a:r>
              <a:rPr lang="en-US" sz="2400" b="1" i="1" dirty="0">
                <a:solidFill>
                  <a:schemeClr val="accent6">
                    <a:lumMod val="75000"/>
                  </a:schemeClr>
                </a:solidFill>
                <a:latin typeface="Arial" panose="020B0604020202020204" pitchFamily="34" charset="0"/>
                <a:cs typeface="Arial" panose="020B0604020202020204" pitchFamily="34" charset="0"/>
              </a:rPr>
              <a:t>N2O </a:t>
            </a:r>
            <a:r>
              <a:rPr lang="en-US" sz="2400" dirty="0">
                <a:latin typeface="Arial" panose="020B0604020202020204" pitchFamily="34" charset="0"/>
                <a:cs typeface="Arial" panose="020B0604020202020204" pitchFamily="34" charset="0"/>
              </a:rPr>
              <a:t>It is the most frequently inhalation agent used in pediatric sedation .</a:t>
            </a:r>
          </a:p>
          <a:p>
            <a:r>
              <a:rPr lang="en-US" sz="2400" dirty="0">
                <a:latin typeface="Arial" panose="020B0604020202020204" pitchFamily="34" charset="0"/>
                <a:cs typeface="Arial" panose="020B0604020202020204" pitchFamily="34" charset="0"/>
              </a:rPr>
              <a:t>Nitrous oxide is a slightly </a:t>
            </a:r>
            <a:r>
              <a:rPr lang="en-US" sz="2400" dirty="0">
                <a:solidFill>
                  <a:schemeClr val="accent6">
                    <a:lumMod val="75000"/>
                  </a:schemeClr>
                </a:solidFill>
                <a:latin typeface="Arial" panose="020B0604020202020204" pitchFamily="34" charset="0"/>
                <a:cs typeface="Arial" panose="020B0604020202020204" pitchFamily="34" charset="0"/>
              </a:rPr>
              <a:t>sweet-smelling, colorless, heavier than air</a:t>
            </a:r>
            <a:r>
              <a:rPr lang="en-US" sz="2400" dirty="0">
                <a:latin typeface="Arial" panose="020B0604020202020204" pitchFamily="34" charset="0"/>
                <a:cs typeface="Arial" panose="020B0604020202020204" pitchFamily="34" charset="0"/>
              </a:rPr>
              <a:t>, and inert gas. </a:t>
            </a:r>
          </a:p>
          <a:p>
            <a:r>
              <a:rPr lang="en-US" sz="2400" dirty="0">
                <a:latin typeface="Arial" panose="020B0604020202020204" pitchFamily="34" charset="0"/>
                <a:cs typeface="Arial" panose="020B0604020202020204" pitchFamily="34" charset="0"/>
              </a:rPr>
              <a:t>It is </a:t>
            </a:r>
            <a:r>
              <a:rPr lang="en-US" sz="2400" dirty="0">
                <a:solidFill>
                  <a:schemeClr val="accent6">
                    <a:lumMod val="75000"/>
                  </a:schemeClr>
                </a:solidFill>
                <a:latin typeface="Arial" panose="020B0604020202020204" pitchFamily="34" charset="0"/>
                <a:cs typeface="Arial" panose="020B0604020202020204" pitchFamily="34" charset="0"/>
              </a:rPr>
              <a:t>compressed in metal cylinders as a liquid </a:t>
            </a:r>
            <a:r>
              <a:rPr lang="en-US" sz="2400" dirty="0">
                <a:latin typeface="Arial" panose="020B0604020202020204" pitchFamily="34" charset="0"/>
                <a:cs typeface="Arial" panose="020B0604020202020204" pitchFamily="34" charset="0"/>
              </a:rPr>
              <a:t>that vaporizes on release. </a:t>
            </a:r>
          </a:p>
          <a:p>
            <a:r>
              <a:rPr lang="en-US" sz="2400" dirty="0">
                <a:latin typeface="Arial" panose="020B0604020202020204" pitchFamily="34" charset="0"/>
                <a:cs typeface="Arial" panose="020B0604020202020204" pitchFamily="34" charset="0"/>
              </a:rPr>
              <a:t>The gas is </a:t>
            </a:r>
            <a:r>
              <a:rPr lang="en-US" sz="2400" dirty="0">
                <a:solidFill>
                  <a:schemeClr val="accent6">
                    <a:lumMod val="75000"/>
                  </a:schemeClr>
                </a:solidFill>
                <a:latin typeface="Arial" panose="020B0604020202020204" pitchFamily="34" charset="0"/>
                <a:cs typeface="Arial" panose="020B0604020202020204" pitchFamily="34" charset="0"/>
              </a:rPr>
              <a:t>nonflammable but will support combustion</a:t>
            </a:r>
            <a:r>
              <a:rPr lang="en-US" sz="2400" dirty="0">
                <a:latin typeface="Arial" panose="020B0604020202020204" pitchFamily="34" charset="0"/>
                <a:cs typeface="Arial" panose="020B0604020202020204" pitchFamily="34" charset="0"/>
              </a:rPr>
              <a:t>.</a:t>
            </a:r>
          </a:p>
          <a:p>
            <a:r>
              <a:rPr lang="en-US" sz="2400" dirty="0">
                <a:solidFill>
                  <a:schemeClr val="accent6">
                    <a:lumMod val="75000"/>
                  </a:schemeClr>
                </a:solidFill>
                <a:latin typeface="Arial" panose="020B0604020202020204" pitchFamily="34" charset="0"/>
                <a:cs typeface="Arial" panose="020B0604020202020204" pitchFamily="34" charset="0"/>
              </a:rPr>
              <a:t>Very potent analgesic but weak anesthetic</a:t>
            </a:r>
            <a:r>
              <a:rPr lang="en-US" sz="2400" dirty="0">
                <a:latin typeface="Arial" panose="020B0604020202020204" pitchFamily="34" charset="0"/>
                <a:cs typeface="Arial" panose="020B0604020202020204" pitchFamily="34" charset="0"/>
              </a:rPr>
              <a:t>. </a:t>
            </a:r>
          </a:p>
          <a:p>
            <a:r>
              <a:rPr lang="en-US" sz="2400" dirty="0">
                <a:latin typeface="Arial" panose="020B0604020202020204" pitchFamily="34" charset="0"/>
                <a:cs typeface="Arial" panose="020B0604020202020204" pitchFamily="34" charset="0"/>
              </a:rPr>
              <a:t>It is absorbed quickly from the alveoli of the lungs and is physically dissolved in the serum blood </a:t>
            </a:r>
          </a:p>
          <a:p>
            <a:r>
              <a:rPr lang="en-US" sz="2400" dirty="0">
                <a:latin typeface="Arial" panose="020B0604020202020204" pitchFamily="34" charset="0"/>
                <a:cs typeface="Arial" panose="020B0604020202020204" pitchFamily="34" charset="0"/>
              </a:rPr>
              <a:t>It is excreted through the lungs without any biotransformation, small amount may be found in the body fluids and intestinal gas.</a:t>
            </a:r>
          </a:p>
        </p:txBody>
      </p:sp>
    </p:spTree>
    <p:extLst>
      <p:ext uri="{BB962C8B-B14F-4D97-AF65-F5344CB8AC3E}">
        <p14:creationId xmlns:p14="http://schemas.microsoft.com/office/powerpoint/2010/main" val="4029271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18011" y="418011"/>
            <a:ext cx="11612880" cy="1319350"/>
          </a:xfrm>
        </p:spPr>
        <p:style>
          <a:lnRef idx="1">
            <a:schemeClr val="accent1"/>
          </a:lnRef>
          <a:fillRef idx="2">
            <a:schemeClr val="accent1"/>
          </a:fillRef>
          <a:effectRef idx="1">
            <a:schemeClr val="accent1"/>
          </a:effectRef>
          <a:fontRef idx="minor">
            <a:schemeClr val="dk1"/>
          </a:fontRef>
        </p:style>
        <p:txBody>
          <a:bodyPr>
            <a:noAutofit/>
          </a:bodyPr>
          <a:lstStyle/>
          <a:p>
            <a:r>
              <a:rPr lang="en-US"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The objectives of nitrous oxide sedation, as stated by the American Academy of Pediatric Dentistry</a:t>
            </a:r>
          </a:p>
        </p:txBody>
      </p:sp>
      <p:sp>
        <p:nvSpPr>
          <p:cNvPr id="3" name="عنصر نائب للمحتوى 2"/>
          <p:cNvSpPr>
            <a:spLocks noGrp="1"/>
          </p:cNvSpPr>
          <p:nvPr>
            <p:ph idx="1"/>
          </p:nvPr>
        </p:nvSpPr>
        <p:spPr>
          <a:xfrm>
            <a:off x="326571" y="1998617"/>
            <a:ext cx="11495315" cy="4454433"/>
          </a:xfrm>
        </p:spPr>
        <p:style>
          <a:lnRef idx="1">
            <a:schemeClr val="accent3"/>
          </a:lnRef>
          <a:fillRef idx="2">
            <a:schemeClr val="accent3"/>
          </a:fillRef>
          <a:effectRef idx="1">
            <a:schemeClr val="accent3"/>
          </a:effectRef>
          <a:fontRef idx="minor">
            <a:schemeClr val="dk1"/>
          </a:fontRef>
        </p:style>
        <p:txBody>
          <a:bodyPr>
            <a:noAutofit/>
          </a:bodyPr>
          <a:lstStyle/>
          <a:p>
            <a:r>
              <a:rPr lang="en-US" sz="2800" dirty="0">
                <a:latin typeface="Arial" panose="020B0604020202020204" pitchFamily="34" charset="0"/>
                <a:cs typeface="Arial" panose="020B0604020202020204" pitchFamily="34" charset="0"/>
              </a:rPr>
              <a:t>Reducing or eliminating anxiety </a:t>
            </a:r>
          </a:p>
          <a:p>
            <a:r>
              <a:rPr lang="en-US" sz="2800" dirty="0">
                <a:latin typeface="Arial" panose="020B0604020202020204" pitchFamily="34" charset="0"/>
                <a:cs typeface="Arial" panose="020B0604020202020204" pitchFamily="34" charset="0"/>
              </a:rPr>
              <a:t> Reducing untoward movement and reaction to dental treatment </a:t>
            </a:r>
          </a:p>
          <a:p>
            <a:r>
              <a:rPr lang="en-US" sz="2800" dirty="0">
                <a:latin typeface="Arial" panose="020B0604020202020204" pitchFamily="34" charset="0"/>
                <a:cs typeface="Arial" panose="020B0604020202020204" pitchFamily="34" charset="0"/>
              </a:rPr>
              <a:t>Enhancing communication and patient cooperation </a:t>
            </a:r>
          </a:p>
          <a:p>
            <a:r>
              <a:rPr lang="en-US" sz="2800" dirty="0">
                <a:latin typeface="Arial" panose="020B0604020202020204" pitchFamily="34" charset="0"/>
                <a:cs typeface="Arial" panose="020B0604020202020204" pitchFamily="34" charset="0"/>
              </a:rPr>
              <a:t> Raising the pain threshold </a:t>
            </a:r>
          </a:p>
          <a:p>
            <a:r>
              <a:rPr lang="en-US" sz="2800" dirty="0">
                <a:latin typeface="Arial" panose="020B0604020202020204" pitchFamily="34" charset="0"/>
                <a:cs typeface="Arial" panose="020B0604020202020204" pitchFamily="34" charset="0"/>
              </a:rPr>
              <a:t> Increasing tolerance for longer appointments </a:t>
            </a:r>
          </a:p>
          <a:p>
            <a:r>
              <a:rPr lang="en-US" sz="2800" dirty="0">
                <a:latin typeface="Arial" panose="020B0604020202020204" pitchFamily="34" charset="0"/>
                <a:cs typeface="Arial" panose="020B0604020202020204" pitchFamily="34" charset="0"/>
              </a:rPr>
              <a:t>Aiding in the treatment of a patient with mental and/or physical disabilities</a:t>
            </a:r>
          </a:p>
          <a:p>
            <a:r>
              <a:rPr lang="en-US" sz="2800" dirty="0">
                <a:latin typeface="Arial" panose="020B0604020202020204" pitchFamily="34" charset="0"/>
                <a:cs typeface="Arial" panose="020B0604020202020204" pitchFamily="34" charset="0"/>
              </a:rPr>
              <a:t> Reducing gagging </a:t>
            </a: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5361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18011" y="418011"/>
            <a:ext cx="11612880" cy="1319350"/>
          </a:xfrm>
        </p:spPr>
        <p:style>
          <a:lnRef idx="1">
            <a:schemeClr val="accent1"/>
          </a:lnRef>
          <a:fillRef idx="2">
            <a:schemeClr val="accent1"/>
          </a:fillRef>
          <a:effectRef idx="1">
            <a:schemeClr val="accent1"/>
          </a:effectRef>
          <a:fontRef idx="minor">
            <a:schemeClr val="dk1"/>
          </a:fontRef>
        </p:style>
        <p:txBody>
          <a:bodyPr>
            <a:noAutofit/>
          </a:bodyPr>
          <a:lstStyle/>
          <a:p>
            <a:r>
              <a:rPr lang="en-US" b="1" dirty="0">
                <a:ln w="22225">
                  <a:solidFill>
                    <a:schemeClr val="accent2"/>
                  </a:solidFill>
                  <a:prstDash val="solid"/>
                </a:ln>
                <a:solidFill>
                  <a:schemeClr val="accent2">
                    <a:lumMod val="40000"/>
                    <a:lumOff val="60000"/>
                  </a:schemeClr>
                </a:solidFill>
              </a:rPr>
              <a:t>Disadvantages of nitrous oxide–oxygen inhalation may include:</a:t>
            </a:r>
          </a:p>
        </p:txBody>
      </p:sp>
      <p:sp>
        <p:nvSpPr>
          <p:cNvPr id="3" name="عنصر نائب للمحتوى 2"/>
          <p:cNvSpPr>
            <a:spLocks noGrp="1"/>
          </p:cNvSpPr>
          <p:nvPr>
            <p:ph idx="1"/>
          </p:nvPr>
        </p:nvSpPr>
        <p:spPr>
          <a:xfrm>
            <a:off x="326571" y="1998617"/>
            <a:ext cx="11495315" cy="4454433"/>
          </a:xfrm>
        </p:spPr>
        <p:style>
          <a:lnRef idx="1">
            <a:schemeClr val="accent3"/>
          </a:lnRef>
          <a:fillRef idx="2">
            <a:schemeClr val="accent3"/>
          </a:fillRef>
          <a:effectRef idx="1">
            <a:schemeClr val="accent3"/>
          </a:effectRef>
          <a:fontRef idx="minor">
            <a:schemeClr val="dk1"/>
          </a:fontRef>
        </p:style>
        <p:txBody>
          <a:bodyPr>
            <a:noAutofit/>
          </a:bodyPr>
          <a:lstStyle/>
          <a:p>
            <a:r>
              <a:rPr lang="en-US" sz="2800" dirty="0">
                <a:latin typeface="Arial" panose="020B0604020202020204" pitchFamily="34" charset="0"/>
                <a:cs typeface="Arial" panose="020B0604020202020204" pitchFamily="34" charset="0"/>
              </a:rPr>
              <a:t>Lack of potency  </a:t>
            </a:r>
          </a:p>
          <a:p>
            <a:r>
              <a:rPr lang="en-US" sz="2800" dirty="0">
                <a:latin typeface="Arial" panose="020B0604020202020204" pitchFamily="34" charset="0"/>
                <a:cs typeface="Arial" panose="020B0604020202020204" pitchFamily="34" charset="0"/>
              </a:rPr>
              <a:t>Dependence on psychological reassurance  </a:t>
            </a:r>
          </a:p>
          <a:p>
            <a:r>
              <a:rPr lang="en-US" sz="2800" dirty="0">
                <a:latin typeface="Arial" panose="020B0604020202020204" pitchFamily="34" charset="0"/>
                <a:cs typeface="Arial" panose="020B0604020202020204" pitchFamily="34" charset="0"/>
              </a:rPr>
              <a:t>Interference of the nasal hood with injection to the anterior maxillary region </a:t>
            </a:r>
          </a:p>
          <a:p>
            <a:r>
              <a:rPr lang="en-US" sz="2800" dirty="0">
                <a:latin typeface="Arial" panose="020B0604020202020204" pitchFamily="34" charset="0"/>
                <a:cs typeface="Arial" panose="020B0604020202020204" pitchFamily="34" charset="0"/>
              </a:rPr>
              <a:t> Need for the patient to be able to breathe through the nose </a:t>
            </a:r>
          </a:p>
          <a:p>
            <a:r>
              <a:rPr lang="en-US" sz="2800" dirty="0">
                <a:latin typeface="Arial" panose="020B0604020202020204" pitchFamily="34" charset="0"/>
                <a:cs typeface="Arial" panose="020B0604020202020204" pitchFamily="34" charset="0"/>
              </a:rPr>
              <a:t>Nitrous oxide pollution and potential occupational exposure health hazards</a:t>
            </a:r>
          </a:p>
        </p:txBody>
      </p:sp>
    </p:spTree>
    <p:extLst>
      <p:ext uri="{BB962C8B-B14F-4D97-AF65-F5344CB8AC3E}">
        <p14:creationId xmlns:p14="http://schemas.microsoft.com/office/powerpoint/2010/main" val="175468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18011" y="418011"/>
            <a:ext cx="11612880" cy="1162595"/>
          </a:xfrm>
        </p:spPr>
        <p:style>
          <a:lnRef idx="1">
            <a:schemeClr val="accent1"/>
          </a:lnRef>
          <a:fillRef idx="2">
            <a:schemeClr val="accent1"/>
          </a:fillRef>
          <a:effectRef idx="1">
            <a:schemeClr val="accent1"/>
          </a:effectRef>
          <a:fontRef idx="minor">
            <a:schemeClr val="dk1"/>
          </a:fontRef>
        </p:style>
        <p:txBody>
          <a:bodyPr>
            <a:noAutofit/>
          </a:bodyPr>
          <a:lstStyle/>
          <a:p>
            <a:r>
              <a:rPr lang="en-US"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Action (Pharmacodynamics) of N2O</a:t>
            </a:r>
          </a:p>
        </p:txBody>
      </p:sp>
      <p:sp>
        <p:nvSpPr>
          <p:cNvPr id="3" name="عنصر نائب للمحتوى 2"/>
          <p:cNvSpPr>
            <a:spLocks noGrp="1"/>
          </p:cNvSpPr>
          <p:nvPr>
            <p:ph idx="1"/>
          </p:nvPr>
        </p:nvSpPr>
        <p:spPr>
          <a:xfrm>
            <a:off x="326571" y="1750423"/>
            <a:ext cx="11495315" cy="4702627"/>
          </a:xfrm>
        </p:spPr>
        <p:style>
          <a:lnRef idx="1">
            <a:schemeClr val="accent3"/>
          </a:lnRef>
          <a:fillRef idx="2">
            <a:schemeClr val="accent3"/>
          </a:fillRef>
          <a:effectRef idx="1">
            <a:schemeClr val="accent3"/>
          </a:effectRef>
          <a:fontRef idx="minor">
            <a:schemeClr val="dk1"/>
          </a:fontRef>
        </p:style>
        <p:txBody>
          <a:bodyPr>
            <a:noAutofit/>
          </a:bodyPr>
          <a:lstStyle/>
          <a:p>
            <a:r>
              <a:rPr lang="en-US" sz="2800" dirty="0">
                <a:latin typeface="Arial" panose="020B0604020202020204" pitchFamily="34" charset="0"/>
                <a:cs typeface="Arial" panose="020B0604020202020204" pitchFamily="34" charset="0"/>
              </a:rPr>
              <a:t>Create an altered state of awareness without impairment to the motor function and it is a CNS depressant. </a:t>
            </a:r>
          </a:p>
          <a:p>
            <a:r>
              <a:rPr lang="en-US" sz="2800" dirty="0">
                <a:latin typeface="Arial" panose="020B0604020202020204" pitchFamily="34" charset="0"/>
                <a:cs typeface="Arial" panose="020B0604020202020204" pitchFamily="34" charset="0"/>
              </a:rPr>
              <a:t> Increase the respiratory rate and decrease the tidal volumes </a:t>
            </a:r>
            <a:r>
              <a:rPr lang="en-US" sz="2800" dirty="0">
                <a:solidFill>
                  <a:srgbClr val="FF0000"/>
                </a:solidFill>
                <a:latin typeface="Arial" panose="020B0604020202020204" pitchFamily="34" charset="0"/>
                <a:cs typeface="Arial" panose="020B0604020202020204" pitchFamily="34" charset="0"/>
              </a:rPr>
              <a:t>(the volume of gas inhaled and exhaled with each breath. With quiet breathing at rest, it is approximately 500 mL per breath for a 70-kg). </a:t>
            </a:r>
          </a:p>
          <a:p>
            <a:r>
              <a:rPr lang="en-US" sz="2800" dirty="0">
                <a:latin typeface="Arial" panose="020B0604020202020204" pitchFamily="34" charset="0"/>
                <a:cs typeface="Arial" panose="020B0604020202020204" pitchFamily="34" charset="0"/>
              </a:rPr>
              <a:t> Cardiac output is decreased and peripheral vascular resistance is increased (important in the cardiac patients). </a:t>
            </a:r>
          </a:p>
          <a:p>
            <a:r>
              <a:rPr lang="en-US" sz="2800" dirty="0">
                <a:latin typeface="Arial" panose="020B0604020202020204" pitchFamily="34" charset="0"/>
                <a:cs typeface="Arial" panose="020B0604020202020204" pitchFamily="34" charset="0"/>
              </a:rPr>
              <a:t> Rapid induction and reversal may induce vomiting. </a:t>
            </a:r>
          </a:p>
        </p:txBody>
      </p:sp>
      <p:pic>
        <p:nvPicPr>
          <p:cNvPr id="4" name="صورة 3"/>
          <p:cNvPicPr>
            <a:picLocks noChangeAspect="1"/>
          </p:cNvPicPr>
          <p:nvPr/>
        </p:nvPicPr>
        <p:blipFill>
          <a:blip r:embed="rId2"/>
          <a:stretch>
            <a:fillRect/>
          </a:stretch>
        </p:blipFill>
        <p:spPr>
          <a:xfrm>
            <a:off x="9490504" y="4751173"/>
            <a:ext cx="2094854" cy="1688816"/>
          </a:xfrm>
          <a:prstGeom prst="rect">
            <a:avLst/>
          </a:prstGeom>
        </p:spPr>
      </p:pic>
    </p:spTree>
    <p:extLst>
      <p:ext uri="{BB962C8B-B14F-4D97-AF65-F5344CB8AC3E}">
        <p14:creationId xmlns:p14="http://schemas.microsoft.com/office/powerpoint/2010/main" val="4151142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3955" y="627017"/>
            <a:ext cx="10890658" cy="979714"/>
          </a:xfrm>
        </p:spPr>
        <p:style>
          <a:lnRef idx="0">
            <a:scrgbClr r="0" g="0" b="0"/>
          </a:lnRef>
          <a:fillRef idx="1001">
            <a:schemeClr val="dk2"/>
          </a:fillRef>
          <a:effectRef idx="0">
            <a:scrgbClr r="0" g="0" b="0"/>
          </a:effectRef>
          <a:fontRef idx="major"/>
        </p:style>
        <p:txBody>
          <a:bodyPr>
            <a:normAutofit/>
          </a:bodyPr>
          <a:lstStyle/>
          <a:p>
            <a:pPr algn="ct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Onset:</a:t>
            </a:r>
          </a:p>
        </p:txBody>
      </p:sp>
      <p:sp>
        <p:nvSpPr>
          <p:cNvPr id="3" name="عنصر نائب للمحتوى 2"/>
          <p:cNvSpPr>
            <a:spLocks noGrp="1"/>
          </p:cNvSpPr>
          <p:nvPr>
            <p:ph idx="1"/>
          </p:nvPr>
        </p:nvSpPr>
        <p:spPr>
          <a:xfrm>
            <a:off x="391887" y="1802675"/>
            <a:ext cx="11112726" cy="4428308"/>
          </a:xfrm>
        </p:spPr>
        <p:style>
          <a:lnRef idx="0">
            <a:scrgbClr r="0" g="0" b="0"/>
          </a:lnRef>
          <a:fillRef idx="1002">
            <a:schemeClr val="dk2"/>
          </a:fillRef>
          <a:effectRef idx="0">
            <a:scrgbClr r="0" g="0" b="0"/>
          </a:effectRef>
          <a:fontRef idx="major"/>
        </p:style>
        <p:txBody>
          <a:bodyPr>
            <a:normAutofit/>
          </a:bodyPr>
          <a:lstStyle/>
          <a:p>
            <a:r>
              <a:rPr lang="en-US" sz="2400" dirty="0">
                <a:solidFill>
                  <a:schemeClr val="bg1"/>
                </a:solidFill>
                <a:latin typeface="Arial" panose="020B0604020202020204" pitchFamily="34" charset="0"/>
                <a:cs typeface="Arial" panose="020B0604020202020204" pitchFamily="34" charset="0"/>
              </a:rPr>
              <a:t>Anywhere from a </a:t>
            </a:r>
            <a:r>
              <a:rPr lang="en-US" sz="2400" b="1" dirty="0">
                <a:solidFill>
                  <a:schemeClr val="accent6">
                    <a:lumMod val="75000"/>
                  </a:schemeClr>
                </a:solidFill>
                <a:latin typeface="Arial" panose="020B0604020202020204" pitchFamily="34" charset="0"/>
                <a:cs typeface="Arial" panose="020B0604020202020204" pitchFamily="34" charset="0"/>
              </a:rPr>
              <a:t>few seconds up to 3-5 minutes </a:t>
            </a:r>
            <a:r>
              <a:rPr lang="en-US" sz="2400" dirty="0">
                <a:solidFill>
                  <a:schemeClr val="bg1"/>
                </a:solidFill>
                <a:latin typeface="Arial" panose="020B0604020202020204" pitchFamily="34" charset="0"/>
                <a:cs typeface="Arial" panose="020B0604020202020204" pitchFamily="34" charset="0"/>
              </a:rPr>
              <a:t>Crosses the blood-brain barrier rapidly </a:t>
            </a:r>
          </a:p>
          <a:p>
            <a:r>
              <a:rPr lang="en-US" sz="2400" dirty="0">
                <a:solidFill>
                  <a:schemeClr val="bg1"/>
                </a:solidFill>
                <a:latin typeface="Arial" panose="020B0604020202020204" pitchFamily="34" charset="0"/>
                <a:cs typeface="Arial" panose="020B0604020202020204" pitchFamily="34" charset="0"/>
              </a:rPr>
              <a:t>Enter the blood by crossing the pulmonary epithelium and depends upon the </a:t>
            </a:r>
          </a:p>
          <a:p>
            <a:pPr marL="0" indent="0">
              <a:buNone/>
            </a:pPr>
            <a:r>
              <a:rPr lang="en-US" sz="2400" dirty="0">
                <a:solidFill>
                  <a:schemeClr val="bg1"/>
                </a:solidFill>
                <a:latin typeface="Arial" panose="020B0604020202020204" pitchFamily="34" charset="0"/>
                <a:cs typeface="Arial" panose="020B0604020202020204" pitchFamily="34" charset="0"/>
              </a:rPr>
              <a:t>concentration gradient. </a:t>
            </a:r>
          </a:p>
          <a:p>
            <a:r>
              <a:rPr lang="en-US" sz="2400" dirty="0">
                <a:solidFill>
                  <a:schemeClr val="bg1"/>
                </a:solidFill>
                <a:latin typeface="Arial" panose="020B0604020202020204" pitchFamily="34" charset="0"/>
                <a:cs typeface="Arial" panose="020B0604020202020204" pitchFamily="34" charset="0"/>
              </a:rPr>
              <a:t>During early phases of administration, the brain, heart, liver and kidney absorbs the major portion of N2O from blood</a:t>
            </a:r>
          </a:p>
        </p:txBody>
      </p:sp>
    </p:spTree>
    <p:extLst>
      <p:ext uri="{BB962C8B-B14F-4D97-AF65-F5344CB8AC3E}">
        <p14:creationId xmlns:p14="http://schemas.microsoft.com/office/powerpoint/2010/main" val="2376160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3955" y="627017"/>
            <a:ext cx="10890658" cy="979714"/>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Elimination</a:t>
            </a: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2946384316"/>
              </p:ext>
            </p:extLst>
          </p:nvPr>
        </p:nvGraphicFramePr>
        <p:xfrm>
          <a:off x="392113" y="1803400"/>
          <a:ext cx="11112500" cy="44275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3108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27017" y="574766"/>
            <a:ext cx="10877596" cy="1149531"/>
          </a:xfr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b="1" dirty="0">
                <a:ln w="10160">
                  <a:solidFill>
                    <a:schemeClr val="accent5"/>
                  </a:solidFill>
                  <a:prstDash val="solid"/>
                </a:ln>
                <a:solidFill>
                  <a:srgbClr val="C00000"/>
                </a:solidFill>
                <a:effectLst>
                  <a:outerShdw blurRad="38100" dist="22860" dir="5400000" algn="tl" rotWithShape="0">
                    <a:srgbClr val="000000">
                      <a:alpha val="30000"/>
                    </a:srgbClr>
                  </a:outerShdw>
                </a:effectLst>
              </a:rPr>
              <a:t>Requirements of the equipment used for the induction of N2O</a:t>
            </a:r>
          </a:p>
        </p:txBody>
      </p:sp>
      <p:sp>
        <p:nvSpPr>
          <p:cNvPr id="3" name="عنصر نائب للمحتوى 2"/>
          <p:cNvSpPr>
            <a:spLocks noGrp="1"/>
          </p:cNvSpPr>
          <p:nvPr>
            <p:ph idx="1"/>
          </p:nvPr>
        </p:nvSpPr>
        <p:spPr>
          <a:xfrm>
            <a:off x="509451" y="1972491"/>
            <a:ext cx="5682343" cy="4885509"/>
          </a:xfrm>
        </p:spPr>
        <p:style>
          <a:lnRef idx="1">
            <a:schemeClr val="accent3"/>
          </a:lnRef>
          <a:fillRef idx="2">
            <a:schemeClr val="accent3"/>
          </a:fillRef>
          <a:effectRef idx="1">
            <a:schemeClr val="accent3"/>
          </a:effectRef>
          <a:fontRef idx="minor">
            <a:schemeClr val="dk1"/>
          </a:fontRef>
        </p:style>
        <p:txBody>
          <a:bodyPr>
            <a:normAutofit/>
          </a:bodyPr>
          <a:lstStyle/>
          <a:p>
            <a:r>
              <a:rPr lang="en-US" sz="2800" b="1" dirty="0">
                <a:solidFill>
                  <a:schemeClr val="accent6">
                    <a:lumMod val="75000"/>
                  </a:schemeClr>
                </a:solidFill>
                <a:latin typeface="Arial" panose="020B0604020202020204" pitchFamily="34" charset="0"/>
                <a:cs typeface="Arial" panose="020B0604020202020204" pitchFamily="34" charset="0"/>
              </a:rPr>
              <a:t>1. </a:t>
            </a:r>
            <a:r>
              <a:rPr lang="en-US" sz="2400" dirty="0">
                <a:latin typeface="Arial" panose="020B0604020202020204" pitchFamily="34" charset="0"/>
                <a:cs typeface="Arial" panose="020B0604020202020204" pitchFamily="34" charset="0"/>
              </a:rPr>
              <a:t>Should have </a:t>
            </a:r>
            <a:r>
              <a:rPr lang="en-US" sz="2400" dirty="0">
                <a:solidFill>
                  <a:schemeClr val="accent6">
                    <a:lumMod val="75000"/>
                  </a:schemeClr>
                </a:solidFill>
                <a:latin typeface="Arial" panose="020B0604020202020204" pitchFamily="34" charset="0"/>
                <a:cs typeface="Arial" panose="020B0604020202020204" pitchFamily="34" charset="0"/>
              </a:rPr>
              <a:t>a continuous flow design </a:t>
            </a:r>
            <a:r>
              <a:rPr lang="en-US" sz="2400" dirty="0">
                <a:latin typeface="Arial" panose="020B0604020202020204" pitchFamily="34" charset="0"/>
                <a:cs typeface="Arial" panose="020B0604020202020204" pitchFamily="34" charset="0"/>
              </a:rPr>
              <a:t>with </a:t>
            </a:r>
            <a:r>
              <a:rPr lang="en-US" sz="2400" dirty="0">
                <a:solidFill>
                  <a:schemeClr val="accent6">
                    <a:lumMod val="75000"/>
                  </a:schemeClr>
                </a:solidFill>
                <a:latin typeface="Arial" panose="020B0604020202020204" pitchFamily="34" charset="0"/>
                <a:cs typeface="Arial" panose="020B0604020202020204" pitchFamily="34" charset="0"/>
              </a:rPr>
              <a:t>flow meters </a:t>
            </a:r>
            <a:r>
              <a:rPr lang="en-US" sz="2400" dirty="0">
                <a:latin typeface="Arial" panose="020B0604020202020204" pitchFamily="34" charset="0"/>
                <a:cs typeface="Arial" panose="020B0604020202020204" pitchFamily="34" charset="0"/>
              </a:rPr>
              <a:t>capable of accurate regulation. </a:t>
            </a:r>
          </a:p>
          <a:p>
            <a:r>
              <a:rPr lang="en-US" sz="2800" b="1" dirty="0">
                <a:solidFill>
                  <a:schemeClr val="accent6">
                    <a:lumMod val="75000"/>
                  </a:schemeClr>
                </a:solidFill>
                <a:latin typeface="Arial" panose="020B0604020202020204" pitchFamily="34" charset="0"/>
                <a:cs typeface="Arial" panose="020B0604020202020204" pitchFamily="34" charset="0"/>
              </a:rPr>
              <a:t>2.</a:t>
            </a:r>
            <a:r>
              <a:rPr lang="en-US" sz="2400" dirty="0">
                <a:solidFill>
                  <a:schemeClr val="accent6">
                    <a:lumMod val="75000"/>
                  </a:schemeClr>
                </a:solidFill>
                <a:latin typeface="Arial" panose="020B0604020202020204" pitchFamily="34" charset="0"/>
                <a:cs typeface="Arial" panose="020B0604020202020204" pitchFamily="34" charset="0"/>
              </a:rPr>
              <a:t> Automatic shut down </a:t>
            </a:r>
            <a:r>
              <a:rPr lang="en-US" sz="2400" dirty="0">
                <a:latin typeface="Arial" panose="020B0604020202020204" pitchFamily="34" charset="0"/>
                <a:cs typeface="Arial" panose="020B0604020202020204" pitchFamily="34" charset="0"/>
              </a:rPr>
              <a:t>if the </a:t>
            </a:r>
            <a:r>
              <a:rPr lang="en-US" sz="2400" dirty="0">
                <a:solidFill>
                  <a:srgbClr val="C00000"/>
                </a:solidFill>
                <a:latin typeface="Arial" panose="020B0604020202020204" pitchFamily="34" charset="0"/>
                <a:cs typeface="Arial" panose="020B0604020202020204" pitchFamily="34" charset="0"/>
              </a:rPr>
              <a:t>O2 level falls &lt; 20 %. </a:t>
            </a:r>
          </a:p>
          <a:p>
            <a:r>
              <a:rPr lang="en-US" sz="2800" b="1" dirty="0">
                <a:solidFill>
                  <a:schemeClr val="accent6">
                    <a:lumMod val="75000"/>
                  </a:schemeClr>
                </a:solidFill>
                <a:latin typeface="Arial" panose="020B0604020202020204" pitchFamily="34" charset="0"/>
                <a:cs typeface="Arial" panose="020B0604020202020204" pitchFamily="34" charset="0"/>
              </a:rPr>
              <a:t>3.</a:t>
            </a:r>
            <a:r>
              <a:rPr lang="en-US" sz="2400" dirty="0">
                <a:latin typeface="Arial" panose="020B0604020202020204" pitchFamily="34" charset="0"/>
                <a:cs typeface="Arial" panose="020B0604020202020204" pitchFamily="34" charset="0"/>
              </a:rPr>
              <a:t> </a:t>
            </a:r>
            <a:r>
              <a:rPr lang="en-US" sz="2400" dirty="0">
                <a:solidFill>
                  <a:schemeClr val="accent6">
                    <a:lumMod val="75000"/>
                  </a:schemeClr>
                </a:solidFill>
                <a:latin typeface="Arial" panose="020B0604020202020204" pitchFamily="34" charset="0"/>
                <a:cs typeface="Arial" panose="020B0604020202020204" pitchFamily="34" charset="0"/>
              </a:rPr>
              <a:t>Flush level</a:t>
            </a:r>
            <a:r>
              <a:rPr lang="en-US" sz="2400" dirty="0">
                <a:latin typeface="Arial" panose="020B0604020202020204" pitchFamily="34" charset="0"/>
                <a:cs typeface="Arial" panose="020B0604020202020204" pitchFamily="34" charset="0"/>
              </a:rPr>
              <a:t> for easy and immediate flushing of the system with 100% O2. </a:t>
            </a:r>
          </a:p>
        </p:txBody>
      </p:sp>
      <p:pic>
        <p:nvPicPr>
          <p:cNvPr id="4" name="صورة 3"/>
          <p:cNvPicPr>
            <a:picLocks noChangeAspect="1"/>
          </p:cNvPicPr>
          <p:nvPr/>
        </p:nvPicPr>
        <p:blipFill>
          <a:blip r:embed="rId2"/>
          <a:stretch>
            <a:fillRect/>
          </a:stretch>
        </p:blipFill>
        <p:spPr>
          <a:xfrm>
            <a:off x="6354670" y="4317684"/>
            <a:ext cx="3163390" cy="2540316"/>
          </a:xfrm>
          <a:prstGeom prst="rect">
            <a:avLst/>
          </a:prstGeom>
        </p:spPr>
      </p:pic>
      <p:pic>
        <p:nvPicPr>
          <p:cNvPr id="5" name="صورة 4"/>
          <p:cNvPicPr>
            <a:picLocks noChangeAspect="1"/>
          </p:cNvPicPr>
          <p:nvPr/>
        </p:nvPicPr>
        <p:blipFill>
          <a:blip r:embed="rId3"/>
          <a:stretch>
            <a:fillRect/>
          </a:stretch>
        </p:blipFill>
        <p:spPr>
          <a:xfrm>
            <a:off x="6354670" y="1724297"/>
            <a:ext cx="5477691" cy="5477691"/>
          </a:xfrm>
          <a:prstGeom prst="rect">
            <a:avLst/>
          </a:prstGeom>
        </p:spPr>
      </p:pic>
    </p:spTree>
    <p:extLst>
      <p:ext uri="{BB962C8B-B14F-4D97-AF65-F5344CB8AC3E}">
        <p14:creationId xmlns:p14="http://schemas.microsoft.com/office/powerpoint/2010/main" val="1129597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27017" y="574766"/>
            <a:ext cx="10877596" cy="1149531"/>
          </a:xfr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Requirements of the equipment used for the induction of N2O</a:t>
            </a:r>
          </a:p>
        </p:txBody>
      </p:sp>
      <p:sp>
        <p:nvSpPr>
          <p:cNvPr id="3" name="عنصر نائب للمحتوى 2"/>
          <p:cNvSpPr>
            <a:spLocks noGrp="1"/>
          </p:cNvSpPr>
          <p:nvPr>
            <p:ph idx="1"/>
          </p:nvPr>
        </p:nvSpPr>
        <p:spPr>
          <a:xfrm>
            <a:off x="509452" y="1972491"/>
            <a:ext cx="6792686" cy="4885509"/>
          </a:xfrm>
        </p:spPr>
        <p:style>
          <a:lnRef idx="1">
            <a:schemeClr val="accent3"/>
          </a:lnRef>
          <a:fillRef idx="2">
            <a:schemeClr val="accent3"/>
          </a:fillRef>
          <a:effectRef idx="1">
            <a:schemeClr val="accent3"/>
          </a:effectRef>
          <a:fontRef idx="minor">
            <a:schemeClr val="dk1"/>
          </a:fontRef>
        </p:style>
        <p:txBody>
          <a:bodyPr>
            <a:normAutofit/>
          </a:bodyPr>
          <a:lstStyle/>
          <a:p>
            <a:r>
              <a:rPr lang="en-US" sz="2800" b="1" dirty="0">
                <a:solidFill>
                  <a:schemeClr val="accent6">
                    <a:lumMod val="75000"/>
                  </a:schemeClr>
                </a:solidFill>
                <a:latin typeface="Arial" panose="020B0604020202020204" pitchFamily="34" charset="0"/>
                <a:cs typeface="Arial" panose="020B0604020202020204" pitchFamily="34" charset="0"/>
              </a:rPr>
              <a:t>4</a:t>
            </a:r>
            <a:r>
              <a:rPr lang="en-US" sz="2400" dirty="0">
                <a:latin typeface="Arial" panose="020B0604020202020204" pitchFamily="34" charset="0"/>
                <a:cs typeface="Arial" panose="020B0604020202020204" pitchFamily="34" charset="0"/>
              </a:rPr>
              <a:t>. Can be either mobile units or operating from a central supply to a wall mounted with mobile head. </a:t>
            </a:r>
          </a:p>
          <a:p>
            <a:r>
              <a:rPr lang="en-US" sz="2800" b="1" dirty="0">
                <a:solidFill>
                  <a:schemeClr val="accent6">
                    <a:lumMod val="75000"/>
                  </a:schemeClr>
                </a:solidFill>
                <a:latin typeface="Arial" panose="020B0604020202020204" pitchFamily="34" charset="0"/>
                <a:cs typeface="Arial" panose="020B0604020202020204" pitchFamily="34" charset="0"/>
              </a:rPr>
              <a:t>5.</a:t>
            </a:r>
            <a:r>
              <a:rPr lang="en-US" sz="2400" dirty="0">
                <a:latin typeface="Arial" panose="020B0604020202020204" pitchFamily="34" charset="0"/>
                <a:cs typeface="Arial" panose="020B0604020202020204" pitchFamily="34" charset="0"/>
              </a:rPr>
              <a:t> Good and efficient </a:t>
            </a:r>
            <a:r>
              <a:rPr lang="en-US" sz="2400" dirty="0">
                <a:solidFill>
                  <a:schemeClr val="accent6">
                    <a:lumMod val="75000"/>
                  </a:schemeClr>
                </a:solidFill>
                <a:latin typeface="Arial" panose="020B0604020202020204" pitchFamily="34" charset="0"/>
                <a:cs typeface="Arial" panose="020B0604020202020204" pitchFamily="34" charset="0"/>
              </a:rPr>
              <a:t>scavenger system</a:t>
            </a:r>
            <a:r>
              <a:rPr lang="en-US" sz="2400" dirty="0">
                <a:latin typeface="Arial" panose="020B0604020202020204" pitchFamily="34" charset="0"/>
                <a:cs typeface="Arial" panose="020B0604020202020204" pitchFamily="34" charset="0"/>
              </a:rPr>
              <a:t>. </a:t>
            </a:r>
          </a:p>
          <a:p>
            <a:r>
              <a:rPr lang="en-US" sz="2800" b="1" dirty="0">
                <a:solidFill>
                  <a:schemeClr val="accent6">
                    <a:lumMod val="75000"/>
                  </a:schemeClr>
                </a:solidFill>
                <a:latin typeface="Arial" panose="020B0604020202020204" pitchFamily="34" charset="0"/>
                <a:cs typeface="Arial" panose="020B0604020202020204" pitchFamily="34" charset="0"/>
              </a:rPr>
              <a:t>6.</a:t>
            </a:r>
            <a:r>
              <a:rPr lang="en-US" sz="2400" dirty="0">
                <a:latin typeface="Arial" panose="020B0604020202020204" pitchFamily="34" charset="0"/>
                <a:cs typeface="Arial" panose="020B0604020202020204" pitchFamily="34" charset="0"/>
              </a:rPr>
              <a:t> </a:t>
            </a:r>
            <a:r>
              <a:rPr lang="en-US" sz="2400" dirty="0">
                <a:solidFill>
                  <a:schemeClr val="accent6">
                    <a:lumMod val="75000"/>
                  </a:schemeClr>
                </a:solidFill>
                <a:latin typeface="Arial" panose="020B0604020202020204" pitchFamily="34" charset="0"/>
                <a:cs typeface="Arial" panose="020B0604020202020204" pitchFamily="34" charset="0"/>
              </a:rPr>
              <a:t>Nasal hood </a:t>
            </a:r>
            <a:r>
              <a:rPr lang="en-US" sz="2400" dirty="0">
                <a:latin typeface="Arial" panose="020B0604020202020204" pitchFamily="34" charset="0"/>
                <a:cs typeface="Arial" panose="020B0604020202020204" pitchFamily="34" charset="0"/>
              </a:rPr>
              <a:t>should be of adequate size for adults and children</a:t>
            </a:r>
            <a:r>
              <a:rPr lang="en-US" sz="2400" dirty="0"/>
              <a:t>.</a:t>
            </a:r>
          </a:p>
        </p:txBody>
      </p:sp>
      <p:pic>
        <p:nvPicPr>
          <p:cNvPr id="4" name="صورة 3"/>
          <p:cNvPicPr>
            <a:picLocks noChangeAspect="1"/>
          </p:cNvPicPr>
          <p:nvPr/>
        </p:nvPicPr>
        <p:blipFill>
          <a:blip r:embed="rId2"/>
          <a:stretch>
            <a:fillRect/>
          </a:stretch>
        </p:blipFill>
        <p:spPr>
          <a:xfrm>
            <a:off x="1514723" y="4774560"/>
            <a:ext cx="4272124" cy="2122628"/>
          </a:xfrm>
          <a:prstGeom prst="rect">
            <a:avLst/>
          </a:prstGeom>
        </p:spPr>
      </p:pic>
      <p:pic>
        <p:nvPicPr>
          <p:cNvPr id="5" name="صورة 4"/>
          <p:cNvPicPr>
            <a:picLocks noChangeAspect="1"/>
          </p:cNvPicPr>
          <p:nvPr/>
        </p:nvPicPr>
        <p:blipFill>
          <a:blip r:embed="rId3"/>
          <a:stretch>
            <a:fillRect/>
          </a:stretch>
        </p:blipFill>
        <p:spPr>
          <a:xfrm>
            <a:off x="7537068" y="1854926"/>
            <a:ext cx="3967546" cy="4955604"/>
          </a:xfrm>
          <a:prstGeom prst="rect">
            <a:avLst/>
          </a:prstGeom>
        </p:spPr>
      </p:pic>
    </p:spTree>
    <p:extLst>
      <p:ext uri="{BB962C8B-B14F-4D97-AF65-F5344CB8AC3E}">
        <p14:creationId xmlns:p14="http://schemas.microsoft.com/office/powerpoint/2010/main" val="3984041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70709" y="653142"/>
            <a:ext cx="10733904" cy="1175657"/>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4000" b="1" dirty="0">
                <a:solidFill>
                  <a:srgbClr val="0070C0"/>
                </a:solidFill>
              </a:rPr>
              <a:t>Types of Inhalation</a:t>
            </a: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1131111348"/>
              </p:ext>
            </p:extLst>
          </p:nvPr>
        </p:nvGraphicFramePr>
        <p:xfrm>
          <a:off x="1214438" y="2038350"/>
          <a:ext cx="10290175" cy="3873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3314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36469" y="431074"/>
            <a:ext cx="10368144" cy="1227909"/>
          </a:xfrm>
        </p:spPr>
        <p:style>
          <a:lnRef idx="1">
            <a:schemeClr val="accent3"/>
          </a:lnRef>
          <a:fillRef idx="2">
            <a:schemeClr val="accent3"/>
          </a:fillRef>
          <a:effectRef idx="1">
            <a:schemeClr val="accent3"/>
          </a:effectRef>
          <a:fontRef idx="minor">
            <a:schemeClr val="dk1"/>
          </a:fontRef>
        </p:style>
        <p:txBody>
          <a:bodyPr/>
          <a:lstStyle/>
          <a:p>
            <a:r>
              <a:rPr lang="en-US" b="1" dirty="0">
                <a:solidFill>
                  <a:srgbClr val="C00000"/>
                </a:solidFill>
              </a:rPr>
              <a:t>Components of the continuous flow unit</a:t>
            </a:r>
          </a:p>
        </p:txBody>
      </p:sp>
      <p:sp>
        <p:nvSpPr>
          <p:cNvPr id="3" name="عنصر نائب للمحتوى 2"/>
          <p:cNvSpPr>
            <a:spLocks noGrp="1"/>
          </p:cNvSpPr>
          <p:nvPr>
            <p:ph idx="1"/>
          </p:nvPr>
        </p:nvSpPr>
        <p:spPr>
          <a:xfrm>
            <a:off x="470263" y="1907177"/>
            <a:ext cx="11034349" cy="4004045"/>
          </a:xfrm>
        </p:spPr>
        <p:style>
          <a:lnRef idx="0">
            <a:scrgbClr r="0" g="0" b="0"/>
          </a:lnRef>
          <a:fillRef idx="1001">
            <a:schemeClr val="lt2"/>
          </a:fillRef>
          <a:effectRef idx="0">
            <a:scrgbClr r="0" g="0" b="0"/>
          </a:effectRef>
          <a:fontRef idx="major"/>
        </p:style>
        <p:txBody>
          <a:bodyPr>
            <a:normAutofit/>
          </a:bodyPr>
          <a:lstStyle/>
          <a:p>
            <a:r>
              <a:rPr lang="en-US" sz="2400" b="1" dirty="0">
                <a:solidFill>
                  <a:srgbClr val="C00000"/>
                </a:solidFill>
                <a:latin typeface="Arial" panose="020B0604020202020204" pitchFamily="34" charset="0"/>
                <a:cs typeface="Arial" panose="020B0604020202020204" pitchFamily="34" charset="0"/>
              </a:rPr>
              <a:t>1-</a:t>
            </a:r>
            <a:r>
              <a:rPr lang="en-US" sz="2400" b="1" dirty="0">
                <a:latin typeface="Arial" panose="020B0604020202020204" pitchFamily="34" charset="0"/>
                <a:cs typeface="Arial" panose="020B0604020202020204" pitchFamily="34" charset="0"/>
              </a:rPr>
              <a:t> Compressed gas cylinders and pressure gauge. </a:t>
            </a:r>
          </a:p>
          <a:p>
            <a:r>
              <a:rPr lang="en-US" sz="2400" b="1" dirty="0">
                <a:solidFill>
                  <a:srgbClr val="C00000"/>
                </a:solidFill>
                <a:latin typeface="Arial" panose="020B0604020202020204" pitchFamily="34" charset="0"/>
                <a:cs typeface="Arial" panose="020B0604020202020204" pitchFamily="34" charset="0"/>
              </a:rPr>
              <a:t>2- </a:t>
            </a:r>
            <a:r>
              <a:rPr lang="en-US" sz="2400" b="1" dirty="0">
                <a:latin typeface="Arial" panose="020B0604020202020204" pitchFamily="34" charset="0"/>
                <a:cs typeface="Arial" panose="020B0604020202020204" pitchFamily="34" charset="0"/>
              </a:rPr>
              <a:t>Reducing valve (regulator) </a:t>
            </a:r>
          </a:p>
          <a:p>
            <a:r>
              <a:rPr lang="en-US" sz="2400" b="1" dirty="0">
                <a:solidFill>
                  <a:srgbClr val="C00000"/>
                </a:solidFill>
                <a:latin typeface="Arial" panose="020B0604020202020204" pitchFamily="34" charset="0"/>
                <a:cs typeface="Arial" panose="020B0604020202020204" pitchFamily="34" charset="0"/>
              </a:rPr>
              <a:t>3- </a:t>
            </a:r>
            <a:r>
              <a:rPr lang="en-US" sz="2400" b="1" dirty="0">
                <a:latin typeface="Arial" panose="020B0604020202020204" pitchFamily="34" charset="0"/>
                <a:cs typeface="Arial" panose="020B0604020202020204" pitchFamily="34" charset="0"/>
              </a:rPr>
              <a:t>Flow meter </a:t>
            </a:r>
          </a:p>
          <a:p>
            <a:r>
              <a:rPr lang="en-US" sz="2400" b="1" dirty="0">
                <a:solidFill>
                  <a:srgbClr val="C00000"/>
                </a:solidFill>
                <a:latin typeface="Arial" panose="020B0604020202020204" pitchFamily="34" charset="0"/>
                <a:cs typeface="Arial" panose="020B0604020202020204" pitchFamily="34" charset="0"/>
              </a:rPr>
              <a:t>4-</a:t>
            </a:r>
            <a:r>
              <a:rPr lang="en-US" sz="2400" b="1" dirty="0">
                <a:latin typeface="Arial" panose="020B0604020202020204" pitchFamily="34" charset="0"/>
                <a:cs typeface="Arial" panose="020B0604020202020204" pitchFamily="34" charset="0"/>
              </a:rPr>
              <a:t> Reservoir bag </a:t>
            </a:r>
          </a:p>
          <a:p>
            <a:r>
              <a:rPr lang="en-US" sz="2400" b="1" dirty="0">
                <a:solidFill>
                  <a:srgbClr val="C00000"/>
                </a:solidFill>
                <a:latin typeface="Arial" panose="020B0604020202020204" pitchFamily="34" charset="0"/>
                <a:cs typeface="Arial" panose="020B0604020202020204" pitchFamily="34" charset="0"/>
              </a:rPr>
              <a:t>5- </a:t>
            </a:r>
            <a:r>
              <a:rPr lang="en-US" sz="2400" b="1" dirty="0">
                <a:latin typeface="Arial" panose="020B0604020202020204" pitchFamily="34" charset="0"/>
                <a:cs typeface="Arial" panose="020B0604020202020204" pitchFamily="34" charset="0"/>
              </a:rPr>
              <a:t>Conducting tubing </a:t>
            </a:r>
          </a:p>
          <a:p>
            <a:r>
              <a:rPr lang="en-US" sz="2400" b="1" dirty="0">
                <a:solidFill>
                  <a:srgbClr val="C00000"/>
                </a:solidFill>
                <a:latin typeface="Arial" panose="020B0604020202020204" pitchFamily="34" charset="0"/>
                <a:cs typeface="Arial" panose="020B0604020202020204" pitchFamily="34" charset="0"/>
              </a:rPr>
              <a:t>6- </a:t>
            </a:r>
            <a:r>
              <a:rPr lang="en-US" sz="2400" b="1" dirty="0">
                <a:latin typeface="Arial" panose="020B0604020202020204" pitchFamily="34" charset="0"/>
                <a:cs typeface="Arial" panose="020B0604020202020204" pitchFamily="34" charset="0"/>
              </a:rPr>
              <a:t>Nasal hood, full face mask or nasal cannula</a:t>
            </a:r>
          </a:p>
        </p:txBody>
      </p:sp>
      <p:pic>
        <p:nvPicPr>
          <p:cNvPr id="4" name="صورة 3"/>
          <p:cNvPicPr>
            <a:picLocks noChangeAspect="1"/>
          </p:cNvPicPr>
          <p:nvPr/>
        </p:nvPicPr>
        <p:blipFill>
          <a:blip r:embed="rId2"/>
          <a:stretch>
            <a:fillRect/>
          </a:stretch>
        </p:blipFill>
        <p:spPr>
          <a:xfrm>
            <a:off x="8186657" y="1507524"/>
            <a:ext cx="4005343" cy="5002813"/>
          </a:xfrm>
          <a:prstGeom prst="rect">
            <a:avLst/>
          </a:prstGeom>
        </p:spPr>
      </p:pic>
    </p:spTree>
    <p:extLst>
      <p:ext uri="{BB962C8B-B14F-4D97-AF65-F5344CB8AC3E}">
        <p14:creationId xmlns:p14="http://schemas.microsoft.com/office/powerpoint/2010/main" val="3049995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7383" y="274321"/>
            <a:ext cx="11217228" cy="6113416"/>
          </a:xfrm>
        </p:spPr>
        <p:style>
          <a:lnRef idx="1">
            <a:schemeClr val="accent3"/>
          </a:lnRef>
          <a:fillRef idx="2">
            <a:schemeClr val="accent3"/>
          </a:fillRef>
          <a:effectRef idx="1">
            <a:schemeClr val="accent3"/>
          </a:effectRef>
          <a:fontRef idx="minor">
            <a:schemeClr val="dk1"/>
          </a:fontRef>
        </p:style>
        <p:txBody>
          <a:bodyPr/>
          <a:lstStyle/>
          <a:p>
            <a:endParaRPr lang="en-US" dirty="0"/>
          </a:p>
          <a:p>
            <a:pPr marL="0" indent="0">
              <a:buNone/>
            </a:pPr>
            <a:r>
              <a:rPr lang="en-US" sz="2400" b="1" dirty="0">
                <a:solidFill>
                  <a:schemeClr val="bg1"/>
                </a:solidFill>
                <a:latin typeface="Arial" panose="020B0604020202020204" pitchFamily="34" charset="0"/>
                <a:cs typeface="Arial" panose="020B0604020202020204" pitchFamily="34" charset="0"/>
              </a:rPr>
              <a:t>Describe sensations in advance Four Plateaus of Analgesia with N2O (Stages of Sedation)</a:t>
            </a:r>
          </a:p>
          <a:p>
            <a:pPr marL="0" indent="0">
              <a:buNone/>
            </a:pPr>
            <a:endParaRPr lang="en-US" dirty="0"/>
          </a:p>
          <a:p>
            <a:r>
              <a:rPr lang="en-US" dirty="0">
                <a:latin typeface="Arial" panose="020B0604020202020204" pitchFamily="34" charset="0"/>
                <a:cs typeface="Arial" panose="020B0604020202020204" pitchFamily="34" charset="0"/>
              </a:rPr>
              <a:t> </a:t>
            </a:r>
            <a:r>
              <a:rPr lang="en-US" sz="2000" b="1" dirty="0">
                <a:solidFill>
                  <a:srgbClr val="C00000"/>
                </a:solidFill>
                <a:latin typeface="Arial" panose="020B0604020202020204" pitchFamily="34" charset="0"/>
                <a:cs typeface="Arial" panose="020B0604020202020204" pitchFamily="34" charset="0"/>
              </a:rPr>
              <a:t>1. Tingling sensation </a:t>
            </a:r>
            <a:r>
              <a:rPr lang="en-US" sz="2000" dirty="0">
                <a:latin typeface="Arial" panose="020B0604020202020204" pitchFamily="34" charset="0"/>
                <a:cs typeface="Arial" panose="020B0604020202020204" pitchFamily="34" charset="0"/>
              </a:rPr>
              <a:t>(Paresthesia - tingling of hands, feet). </a:t>
            </a:r>
          </a:p>
          <a:p>
            <a:r>
              <a:rPr lang="en-US" sz="2000" b="1" dirty="0">
                <a:solidFill>
                  <a:srgbClr val="C00000"/>
                </a:solidFill>
                <a:latin typeface="Arial" panose="020B0604020202020204" pitchFamily="34" charset="0"/>
                <a:cs typeface="Arial" panose="020B0604020202020204" pitchFamily="34" charset="0"/>
              </a:rPr>
              <a:t>2. Followed by a warm feeling </a:t>
            </a:r>
            <a:r>
              <a:rPr lang="en-US" sz="2000" dirty="0">
                <a:latin typeface="Arial" panose="020B0604020202020204" pitchFamily="34" charset="0"/>
                <a:cs typeface="Arial" panose="020B0604020202020204" pitchFamily="34" charset="0"/>
              </a:rPr>
              <a:t>(Vasomotor - warm sensations). </a:t>
            </a:r>
          </a:p>
          <a:p>
            <a:r>
              <a:rPr lang="en-US" sz="2000" b="1" dirty="0">
                <a:solidFill>
                  <a:srgbClr val="C00000"/>
                </a:solidFill>
                <a:latin typeface="Arial" panose="020B0604020202020204" pitchFamily="34" charset="0"/>
                <a:cs typeface="Arial" panose="020B0604020202020204" pitchFamily="34" charset="0"/>
              </a:rPr>
              <a:t>3. Feeling of well-being</a:t>
            </a:r>
            <a:r>
              <a:rPr lang="en-US" sz="2000" dirty="0">
                <a:latin typeface="Arial" panose="020B0604020202020204" pitchFamily="34" charset="0"/>
                <a:cs typeface="Arial" panose="020B0604020202020204" pitchFamily="34" charset="0"/>
              </a:rPr>
              <a:t>, hearing may dissolve into electronic throbbing. (Drift -euphoria, pupils centrally fixed, sensation of floating). </a:t>
            </a:r>
          </a:p>
          <a:p>
            <a:r>
              <a:rPr lang="en-US" sz="2000" b="1" dirty="0">
                <a:solidFill>
                  <a:srgbClr val="C00000"/>
                </a:solidFill>
                <a:latin typeface="Arial" panose="020B0604020202020204" pitchFamily="34" charset="0"/>
                <a:cs typeface="Arial" panose="020B0604020202020204" pitchFamily="34" charset="0"/>
              </a:rPr>
              <a:t>4. Sleepiness</a:t>
            </a:r>
            <a:r>
              <a:rPr lang="en-US" sz="2000" dirty="0">
                <a:latin typeface="Arial" panose="020B0604020202020204" pitchFamily="34" charset="0"/>
                <a:cs typeface="Arial" panose="020B0604020202020204" pitchFamily="34" charset="0"/>
              </a:rPr>
              <a:t>, Nausea sets in, dream can occur (Dream - eyes closed but will open in response to questions, difficulty in speaking, jaw sags open). </a:t>
            </a:r>
          </a:p>
        </p:txBody>
      </p:sp>
    </p:spTree>
    <p:extLst>
      <p:ext uri="{BB962C8B-B14F-4D97-AF65-F5344CB8AC3E}">
        <p14:creationId xmlns:p14="http://schemas.microsoft.com/office/powerpoint/2010/main" val="3685847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13510" y="418011"/>
            <a:ext cx="11047412" cy="901337"/>
          </a:xfrm>
        </p:spPr>
        <p:style>
          <a:lnRef idx="3">
            <a:schemeClr val="lt1"/>
          </a:lnRef>
          <a:fillRef idx="1">
            <a:schemeClr val="accent4"/>
          </a:fillRef>
          <a:effectRef idx="1">
            <a:schemeClr val="accent4"/>
          </a:effectRef>
          <a:fontRef idx="minor">
            <a:schemeClr val="lt1"/>
          </a:fontRef>
        </p:style>
        <p:txBody>
          <a:bodyPr>
            <a:noAutofit/>
          </a:bodyPr>
          <a:lstStyle/>
          <a:p>
            <a:pPr algn="ctr"/>
            <a:r>
              <a:rPr lang="en-US" sz="5400" b="1" dirty="0">
                <a:solidFill>
                  <a:schemeClr val="accent5">
                    <a:lumMod val="60000"/>
                    <a:lumOff val="40000"/>
                  </a:schemeClr>
                </a:solidFill>
              </a:rPr>
              <a:t>Techniques</a:t>
            </a:r>
            <a:endParaRPr lang="en-US" sz="5400" dirty="0">
              <a:solidFill>
                <a:schemeClr val="accent5">
                  <a:lumMod val="60000"/>
                  <a:lumOff val="40000"/>
                </a:schemeClr>
              </a:solidFill>
            </a:endParaRPr>
          </a:p>
        </p:txBody>
      </p:sp>
      <p:sp>
        <p:nvSpPr>
          <p:cNvPr id="3" name="عنصر نائب للمحتوى 2"/>
          <p:cNvSpPr>
            <a:spLocks noGrp="1"/>
          </p:cNvSpPr>
          <p:nvPr>
            <p:ph idx="1"/>
          </p:nvPr>
        </p:nvSpPr>
        <p:spPr>
          <a:xfrm>
            <a:off x="313509" y="1658983"/>
            <a:ext cx="11338559" cy="4506686"/>
          </a:xfrm>
        </p:spPr>
        <p:style>
          <a:lnRef idx="1">
            <a:schemeClr val="accent3"/>
          </a:lnRef>
          <a:fillRef idx="2">
            <a:schemeClr val="accent3"/>
          </a:fillRef>
          <a:effectRef idx="1">
            <a:schemeClr val="accent3"/>
          </a:effectRef>
          <a:fontRef idx="minor">
            <a:schemeClr val="dk1"/>
          </a:fontRef>
        </p:style>
        <p:txBody>
          <a:bodyPr>
            <a:normAutofit/>
          </a:bodyPr>
          <a:lstStyle/>
          <a:p>
            <a:r>
              <a:rPr lang="en-US" sz="2400" dirty="0">
                <a:solidFill>
                  <a:schemeClr val="bg1">
                    <a:lumMod val="95000"/>
                  </a:schemeClr>
                </a:solidFill>
                <a:latin typeface="Arial" panose="020B0604020202020204" pitchFamily="34" charset="0"/>
                <a:cs typeface="Arial" panose="020B0604020202020204" pitchFamily="34" charset="0"/>
              </a:rPr>
              <a:t>The </a:t>
            </a:r>
            <a:r>
              <a:rPr lang="en-US" sz="2400" dirty="0">
                <a:solidFill>
                  <a:schemeClr val="accent5">
                    <a:lumMod val="75000"/>
                  </a:schemeClr>
                </a:solidFill>
                <a:latin typeface="Arial" panose="020B0604020202020204" pitchFamily="34" charset="0"/>
                <a:cs typeface="Arial" panose="020B0604020202020204" pitchFamily="34" charset="0"/>
              </a:rPr>
              <a:t>acceptance of the nosepiece by the patient is very important </a:t>
            </a:r>
            <a:r>
              <a:rPr lang="en-US" sz="2400" dirty="0">
                <a:solidFill>
                  <a:schemeClr val="bg1">
                    <a:lumMod val="95000"/>
                  </a:schemeClr>
                </a:solidFill>
                <a:latin typeface="Arial" panose="020B0604020202020204" pitchFamily="34" charset="0"/>
                <a:cs typeface="Arial" panose="020B0604020202020204" pitchFamily="34" charset="0"/>
              </a:rPr>
              <a:t>in the procedure for effective conscious sedation. </a:t>
            </a:r>
          </a:p>
          <a:p>
            <a:r>
              <a:rPr lang="en-US" sz="2400" dirty="0">
                <a:solidFill>
                  <a:schemeClr val="bg1">
                    <a:lumMod val="95000"/>
                  </a:schemeClr>
                </a:solidFill>
                <a:latin typeface="Arial" panose="020B0604020202020204" pitchFamily="34" charset="0"/>
                <a:cs typeface="Arial" panose="020B0604020202020204" pitchFamily="34" charset="0"/>
              </a:rPr>
              <a:t>If the patient </a:t>
            </a:r>
            <a:r>
              <a:rPr lang="en-US" sz="2400" dirty="0">
                <a:solidFill>
                  <a:srgbClr val="C00000"/>
                </a:solidFill>
                <a:latin typeface="Arial" panose="020B0604020202020204" pitchFamily="34" charset="0"/>
                <a:cs typeface="Arial" panose="020B0604020202020204" pitchFamily="34" charset="0"/>
              </a:rPr>
              <a:t>exhibits resistance </a:t>
            </a:r>
            <a:r>
              <a:rPr lang="en-US" sz="2400" dirty="0">
                <a:solidFill>
                  <a:schemeClr val="bg1">
                    <a:lumMod val="95000"/>
                  </a:schemeClr>
                </a:solidFill>
                <a:latin typeface="Arial" panose="020B0604020202020204" pitchFamily="34" charset="0"/>
                <a:cs typeface="Arial" panose="020B0604020202020204" pitchFamily="34" charset="0"/>
              </a:rPr>
              <a:t>then this method </a:t>
            </a:r>
            <a:r>
              <a:rPr lang="en-US" sz="2400" b="1" dirty="0">
                <a:solidFill>
                  <a:srgbClr val="C00000"/>
                </a:solidFill>
                <a:latin typeface="Arial" panose="020B0604020202020204" pitchFamily="34" charset="0"/>
                <a:cs typeface="Arial" panose="020B0604020202020204" pitchFamily="34" charset="0"/>
              </a:rPr>
              <a:t>is not advisable </a:t>
            </a:r>
            <a:r>
              <a:rPr lang="en-US" sz="2400" dirty="0">
                <a:solidFill>
                  <a:schemeClr val="bg1">
                    <a:lumMod val="95000"/>
                  </a:schemeClr>
                </a:solidFill>
                <a:latin typeface="Arial" panose="020B0604020202020204" pitchFamily="34" charset="0"/>
                <a:cs typeface="Arial" panose="020B0604020202020204" pitchFamily="34" charset="0"/>
              </a:rPr>
              <a:t>for such a child</a:t>
            </a:r>
          </a:p>
        </p:txBody>
      </p:sp>
      <p:pic>
        <p:nvPicPr>
          <p:cNvPr id="4" name="صورة 3"/>
          <p:cNvPicPr>
            <a:picLocks noChangeAspect="1"/>
          </p:cNvPicPr>
          <p:nvPr/>
        </p:nvPicPr>
        <p:blipFill>
          <a:blip r:embed="rId2"/>
          <a:stretch>
            <a:fillRect/>
          </a:stretch>
        </p:blipFill>
        <p:spPr>
          <a:xfrm>
            <a:off x="4760975" y="3158082"/>
            <a:ext cx="3421000" cy="2850833"/>
          </a:xfrm>
          <a:prstGeom prst="rect">
            <a:avLst/>
          </a:prstGeom>
        </p:spPr>
      </p:pic>
    </p:spTree>
    <p:extLst>
      <p:ext uri="{BB962C8B-B14F-4D97-AF65-F5344CB8AC3E}">
        <p14:creationId xmlns:p14="http://schemas.microsoft.com/office/powerpoint/2010/main" val="2745271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13510" y="418011"/>
            <a:ext cx="11047412" cy="901337"/>
          </a:xfrm>
        </p:spPr>
        <p:style>
          <a:lnRef idx="3">
            <a:schemeClr val="lt1"/>
          </a:lnRef>
          <a:fillRef idx="1">
            <a:schemeClr val="accent4"/>
          </a:fillRef>
          <a:effectRef idx="1">
            <a:schemeClr val="accent4"/>
          </a:effectRef>
          <a:fontRef idx="minor">
            <a:schemeClr val="lt1"/>
          </a:fontRef>
        </p:style>
        <p:txBody>
          <a:bodyPr>
            <a:noAutofit/>
          </a:bodyPr>
          <a:lstStyle/>
          <a:p>
            <a:pPr algn="ctr"/>
            <a:r>
              <a:rPr lang="en-US" sz="4400" b="1" dirty="0">
                <a:solidFill>
                  <a:schemeClr val="accent5">
                    <a:lumMod val="60000"/>
                    <a:lumOff val="40000"/>
                  </a:schemeClr>
                </a:solidFill>
                <a:latin typeface="Arial" panose="020B0604020202020204" pitchFamily="34" charset="0"/>
                <a:cs typeface="Arial" panose="020B0604020202020204" pitchFamily="34" charset="0"/>
              </a:rPr>
              <a:t>1- Slow induction </a:t>
            </a:r>
            <a:r>
              <a:rPr lang="en-US" sz="4000" b="1" dirty="0">
                <a:solidFill>
                  <a:schemeClr val="accent5">
                    <a:lumMod val="60000"/>
                    <a:lumOff val="40000"/>
                  </a:schemeClr>
                </a:solidFill>
                <a:latin typeface="Arial" panose="020B0604020202020204" pitchFamily="34" charset="0"/>
                <a:cs typeface="Arial" panose="020B0604020202020204" pitchFamily="34" charset="0"/>
              </a:rPr>
              <a:t>technique</a:t>
            </a:r>
            <a:r>
              <a:rPr lang="en-US" sz="4400" b="1" dirty="0">
                <a:solidFill>
                  <a:schemeClr val="accent5">
                    <a:lumMod val="60000"/>
                    <a:lumOff val="40000"/>
                  </a:schemeClr>
                </a:solidFill>
                <a:latin typeface="Arial" panose="020B0604020202020204" pitchFamily="34" charset="0"/>
                <a:cs typeface="Arial" panose="020B0604020202020204" pitchFamily="34" charset="0"/>
              </a:rPr>
              <a:t> </a:t>
            </a:r>
          </a:p>
        </p:txBody>
      </p:sp>
      <p:sp>
        <p:nvSpPr>
          <p:cNvPr id="3" name="عنصر نائب للمحتوى 2"/>
          <p:cNvSpPr>
            <a:spLocks noGrp="1"/>
          </p:cNvSpPr>
          <p:nvPr>
            <p:ph idx="1"/>
          </p:nvPr>
        </p:nvSpPr>
        <p:spPr>
          <a:xfrm>
            <a:off x="313509" y="1580606"/>
            <a:ext cx="11338560" cy="4585063"/>
          </a:xfrm>
        </p:spPr>
        <p:style>
          <a:lnRef idx="1">
            <a:schemeClr val="dk1"/>
          </a:lnRef>
          <a:fillRef idx="2">
            <a:schemeClr val="dk1"/>
          </a:fillRef>
          <a:effectRef idx="1">
            <a:schemeClr val="dk1"/>
          </a:effectRef>
          <a:fontRef idx="minor">
            <a:schemeClr val="dk1"/>
          </a:fontRef>
        </p:style>
        <p:txBody>
          <a:bodyPr>
            <a:normAutofit/>
          </a:bodyPr>
          <a:lstStyle/>
          <a:p>
            <a:r>
              <a:rPr lang="en-US" sz="2400" b="1" dirty="0">
                <a:solidFill>
                  <a:schemeClr val="accent6">
                    <a:lumMod val="75000"/>
                  </a:schemeClr>
                </a:solidFill>
                <a:latin typeface="Arial" panose="020B0604020202020204" pitchFamily="34" charset="0"/>
                <a:cs typeface="Arial" panose="020B0604020202020204" pitchFamily="34" charset="0"/>
              </a:rPr>
              <a:t>The bag is filled with 100% oxygen </a:t>
            </a:r>
            <a:r>
              <a:rPr lang="en-US" sz="2400" dirty="0">
                <a:solidFill>
                  <a:schemeClr val="bg1"/>
                </a:solidFill>
                <a:latin typeface="Arial" panose="020B0604020202020204" pitchFamily="34" charset="0"/>
                <a:cs typeface="Arial" panose="020B0604020202020204" pitchFamily="34" charset="0"/>
              </a:rPr>
              <a:t>and delivered to the patient </a:t>
            </a:r>
            <a:r>
              <a:rPr lang="en-US" sz="2400" dirty="0">
                <a:solidFill>
                  <a:schemeClr val="accent6">
                    <a:lumMod val="75000"/>
                  </a:schemeClr>
                </a:solidFill>
                <a:latin typeface="Arial" panose="020B0604020202020204" pitchFamily="34" charset="0"/>
                <a:cs typeface="Arial" panose="020B0604020202020204" pitchFamily="34" charset="0"/>
              </a:rPr>
              <a:t> </a:t>
            </a:r>
            <a:r>
              <a:rPr lang="en-US" sz="2400" b="1" dirty="0">
                <a:solidFill>
                  <a:schemeClr val="accent6">
                    <a:lumMod val="75000"/>
                  </a:schemeClr>
                </a:solidFill>
                <a:latin typeface="Arial" panose="020B0604020202020204" pitchFamily="34" charset="0"/>
                <a:cs typeface="Arial" panose="020B0604020202020204" pitchFamily="34" charset="0"/>
              </a:rPr>
              <a:t>for 1 or 2 minutes </a:t>
            </a:r>
            <a:r>
              <a:rPr lang="en-US" sz="2400" dirty="0">
                <a:solidFill>
                  <a:schemeClr val="bg1"/>
                </a:solidFill>
                <a:latin typeface="Arial" panose="020B0604020202020204" pitchFamily="34" charset="0"/>
                <a:cs typeface="Arial" panose="020B0604020202020204" pitchFamily="34" charset="0"/>
              </a:rPr>
              <a:t>at an appropriate flow rate, typically between </a:t>
            </a:r>
            <a:r>
              <a:rPr lang="en-US" sz="2400" dirty="0">
                <a:solidFill>
                  <a:schemeClr val="accent6">
                    <a:lumMod val="75000"/>
                  </a:schemeClr>
                </a:solidFill>
                <a:latin typeface="Arial" panose="020B0604020202020204" pitchFamily="34" charset="0"/>
                <a:cs typeface="Arial" panose="020B0604020202020204" pitchFamily="34" charset="0"/>
              </a:rPr>
              <a:t>4 and 6 L/min. </a:t>
            </a:r>
          </a:p>
          <a:p>
            <a:r>
              <a:rPr lang="en-US" sz="2400" dirty="0">
                <a:solidFill>
                  <a:schemeClr val="bg1"/>
                </a:solidFill>
                <a:latin typeface="Arial" panose="020B0604020202020204" pitchFamily="34" charset="0"/>
                <a:cs typeface="Arial" panose="020B0604020202020204" pitchFamily="34" charset="0"/>
              </a:rPr>
              <a:t>With an appropriate flow rate, </a:t>
            </a:r>
            <a:r>
              <a:rPr lang="en-US" sz="2400" dirty="0">
                <a:solidFill>
                  <a:schemeClr val="accent6">
                    <a:lumMod val="75000"/>
                  </a:schemeClr>
                </a:solidFill>
                <a:latin typeface="Arial" panose="020B0604020202020204" pitchFamily="34" charset="0"/>
                <a:cs typeface="Arial" panose="020B0604020202020204" pitchFamily="34" charset="0"/>
              </a:rPr>
              <a:t>movement covering one quarter to one half of the breathing bag</a:t>
            </a:r>
            <a:r>
              <a:rPr lang="en-US" sz="2400" dirty="0">
                <a:solidFill>
                  <a:schemeClr val="bg1"/>
                </a:solidFill>
                <a:latin typeface="Arial" panose="020B0604020202020204" pitchFamily="34" charset="0"/>
                <a:cs typeface="Arial" panose="020B0604020202020204" pitchFamily="34" charset="0"/>
              </a:rPr>
              <a:t> should be observed with each inhalation and exhalation. </a:t>
            </a:r>
          </a:p>
        </p:txBody>
      </p:sp>
      <p:pic>
        <p:nvPicPr>
          <p:cNvPr id="5" name="صورة 4"/>
          <p:cNvPicPr>
            <a:picLocks noChangeAspect="1"/>
          </p:cNvPicPr>
          <p:nvPr/>
        </p:nvPicPr>
        <p:blipFill>
          <a:blip r:embed="rId2"/>
          <a:stretch>
            <a:fillRect/>
          </a:stretch>
        </p:blipFill>
        <p:spPr>
          <a:xfrm>
            <a:off x="6421910" y="3442034"/>
            <a:ext cx="4055848" cy="2723635"/>
          </a:xfrm>
          <a:prstGeom prst="rect">
            <a:avLst/>
          </a:prstGeom>
        </p:spPr>
      </p:pic>
    </p:spTree>
    <p:extLst>
      <p:ext uri="{BB962C8B-B14F-4D97-AF65-F5344CB8AC3E}">
        <p14:creationId xmlns:p14="http://schemas.microsoft.com/office/powerpoint/2010/main" val="2458611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13510" y="418011"/>
            <a:ext cx="11047412" cy="901337"/>
          </a:xfrm>
        </p:spPr>
        <p:style>
          <a:lnRef idx="3">
            <a:schemeClr val="lt1"/>
          </a:lnRef>
          <a:fillRef idx="1">
            <a:schemeClr val="accent4"/>
          </a:fillRef>
          <a:effectRef idx="1">
            <a:schemeClr val="accent4"/>
          </a:effectRef>
          <a:fontRef idx="minor">
            <a:schemeClr val="lt1"/>
          </a:fontRef>
        </p:style>
        <p:txBody>
          <a:bodyPr>
            <a:noAutofit/>
          </a:bodyPr>
          <a:lstStyle/>
          <a:p>
            <a:pPr algn="ctr"/>
            <a:r>
              <a:rPr lang="en-US" sz="4400" b="1" dirty="0">
                <a:solidFill>
                  <a:schemeClr val="accent5">
                    <a:lumMod val="60000"/>
                    <a:lumOff val="40000"/>
                  </a:schemeClr>
                </a:solidFill>
                <a:latin typeface="Arial" panose="020B0604020202020204" pitchFamily="34" charset="0"/>
                <a:cs typeface="Arial" panose="020B0604020202020204" pitchFamily="34" charset="0"/>
              </a:rPr>
              <a:t>1- Slow induction </a:t>
            </a:r>
            <a:r>
              <a:rPr lang="en-US" sz="4000" b="1" dirty="0">
                <a:solidFill>
                  <a:schemeClr val="accent5">
                    <a:lumMod val="60000"/>
                    <a:lumOff val="40000"/>
                  </a:schemeClr>
                </a:solidFill>
                <a:latin typeface="Arial" panose="020B0604020202020204" pitchFamily="34" charset="0"/>
                <a:cs typeface="Arial" panose="020B0604020202020204" pitchFamily="34" charset="0"/>
              </a:rPr>
              <a:t>technique</a:t>
            </a:r>
            <a:r>
              <a:rPr lang="en-US" sz="4400" b="1" dirty="0">
                <a:solidFill>
                  <a:schemeClr val="accent5">
                    <a:lumMod val="60000"/>
                    <a:lumOff val="40000"/>
                  </a:schemeClr>
                </a:solidFill>
                <a:latin typeface="Arial" panose="020B0604020202020204" pitchFamily="34" charset="0"/>
                <a:cs typeface="Arial" panose="020B0604020202020204" pitchFamily="34" charset="0"/>
              </a:rPr>
              <a:t> </a:t>
            </a:r>
          </a:p>
        </p:txBody>
      </p:sp>
      <p:sp>
        <p:nvSpPr>
          <p:cNvPr id="3" name="عنصر نائب للمحتوى 2"/>
          <p:cNvSpPr>
            <a:spLocks noGrp="1"/>
          </p:cNvSpPr>
          <p:nvPr>
            <p:ph idx="1"/>
          </p:nvPr>
        </p:nvSpPr>
        <p:spPr>
          <a:xfrm>
            <a:off x="313509" y="1580606"/>
            <a:ext cx="11338560" cy="4585063"/>
          </a:xfrm>
        </p:spPr>
        <p:style>
          <a:lnRef idx="1">
            <a:schemeClr val="dk1"/>
          </a:lnRef>
          <a:fillRef idx="2">
            <a:schemeClr val="dk1"/>
          </a:fillRef>
          <a:effectRef idx="1">
            <a:schemeClr val="dk1"/>
          </a:effectRef>
          <a:fontRef idx="minor">
            <a:schemeClr val="dk1"/>
          </a:fontRef>
        </p:style>
        <p:txBody>
          <a:bodyPr>
            <a:normAutofit/>
          </a:bodyPr>
          <a:lstStyle/>
          <a:p>
            <a:r>
              <a:rPr 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With too high a flow rate:</a:t>
            </a:r>
          </a:p>
          <a:p>
            <a:pPr>
              <a:buFont typeface="Wingdings" panose="05000000000000000000" pitchFamily="2" charset="2"/>
              <a:buChar char="§"/>
            </a:pPr>
            <a:r>
              <a:rPr lang="en-US" sz="2400" dirty="0">
                <a:solidFill>
                  <a:schemeClr val="bg1"/>
                </a:solidFill>
                <a:latin typeface="Arial" panose="020B0604020202020204" pitchFamily="34" charset="0"/>
                <a:cs typeface="Arial" panose="020B0604020202020204" pitchFamily="34" charset="0"/>
              </a:rPr>
              <a:t> The bag will be overinflated, </a:t>
            </a:r>
          </a:p>
          <a:p>
            <a:pPr>
              <a:buFont typeface="Wingdings" panose="05000000000000000000" pitchFamily="2" charset="2"/>
              <a:buChar char="§"/>
            </a:pPr>
            <a:r>
              <a:rPr lang="en-US" sz="2400" dirty="0">
                <a:solidFill>
                  <a:schemeClr val="bg1"/>
                </a:solidFill>
                <a:latin typeface="Arial" panose="020B0604020202020204" pitchFamily="34" charset="0"/>
                <a:cs typeface="Arial" panose="020B0604020202020204" pitchFamily="34" charset="0"/>
              </a:rPr>
              <a:t>Movement will not be seen with each breath,</a:t>
            </a:r>
          </a:p>
          <a:p>
            <a:pPr>
              <a:buFont typeface="Wingdings" panose="05000000000000000000" pitchFamily="2" charset="2"/>
              <a:buChar char="§"/>
            </a:pPr>
            <a:r>
              <a:rPr lang="en-US" sz="2400" dirty="0">
                <a:solidFill>
                  <a:schemeClr val="bg1"/>
                </a:solidFill>
                <a:latin typeface="Arial" panose="020B0604020202020204" pitchFamily="34" charset="0"/>
                <a:cs typeface="Arial" panose="020B0604020202020204" pitchFamily="34" charset="0"/>
              </a:rPr>
              <a:t> leakage will occur from around the mask. In this instance, the flow rate should be adjusted downward.</a:t>
            </a:r>
          </a:p>
          <a:p>
            <a:r>
              <a:rPr 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 Too low a flow rate </a:t>
            </a:r>
            <a:r>
              <a:rPr lang="en-US" sz="2400" dirty="0">
                <a:solidFill>
                  <a:schemeClr val="bg1"/>
                </a:solidFill>
                <a:latin typeface="Arial" panose="020B0604020202020204" pitchFamily="34" charset="0"/>
                <a:cs typeface="Arial" panose="020B0604020202020204" pitchFamily="34" charset="0"/>
              </a:rPr>
              <a:t>will deplete the bag of mixed gases</a:t>
            </a:r>
          </a:p>
        </p:txBody>
      </p:sp>
    </p:spTree>
    <p:extLst>
      <p:ext uri="{BB962C8B-B14F-4D97-AF65-F5344CB8AC3E}">
        <p14:creationId xmlns:p14="http://schemas.microsoft.com/office/powerpoint/2010/main" val="3628852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13510" y="418011"/>
            <a:ext cx="11047412" cy="901337"/>
          </a:xfrm>
        </p:spPr>
        <p:style>
          <a:lnRef idx="3">
            <a:schemeClr val="lt1"/>
          </a:lnRef>
          <a:fillRef idx="1">
            <a:schemeClr val="accent4"/>
          </a:fillRef>
          <a:effectRef idx="1">
            <a:schemeClr val="accent4"/>
          </a:effectRef>
          <a:fontRef idx="minor">
            <a:schemeClr val="lt1"/>
          </a:fontRef>
        </p:style>
        <p:txBody>
          <a:bodyPr>
            <a:noAutofit/>
          </a:bodyPr>
          <a:lstStyle/>
          <a:p>
            <a:pPr algn="ctr"/>
            <a:r>
              <a:rPr lang="en-US" sz="4400" b="1" dirty="0">
                <a:solidFill>
                  <a:schemeClr val="accent5">
                    <a:lumMod val="60000"/>
                    <a:lumOff val="40000"/>
                  </a:schemeClr>
                </a:solidFill>
                <a:latin typeface="Arial" panose="020B0604020202020204" pitchFamily="34" charset="0"/>
                <a:cs typeface="Arial" panose="020B0604020202020204" pitchFamily="34" charset="0"/>
              </a:rPr>
              <a:t>1- Slow induction </a:t>
            </a:r>
            <a:r>
              <a:rPr lang="en-US" sz="4000" b="1" dirty="0">
                <a:solidFill>
                  <a:schemeClr val="accent5">
                    <a:lumMod val="60000"/>
                    <a:lumOff val="40000"/>
                  </a:schemeClr>
                </a:solidFill>
                <a:latin typeface="Arial" panose="020B0604020202020204" pitchFamily="34" charset="0"/>
                <a:cs typeface="Arial" panose="020B0604020202020204" pitchFamily="34" charset="0"/>
              </a:rPr>
              <a:t>technique</a:t>
            </a:r>
            <a:r>
              <a:rPr lang="en-US" sz="4400" b="1" dirty="0">
                <a:solidFill>
                  <a:schemeClr val="accent5">
                    <a:lumMod val="60000"/>
                    <a:lumOff val="40000"/>
                  </a:schemeClr>
                </a:solidFill>
                <a:latin typeface="Arial" panose="020B0604020202020204" pitchFamily="34" charset="0"/>
                <a:cs typeface="Arial" panose="020B0604020202020204" pitchFamily="34" charset="0"/>
              </a:rPr>
              <a:t> </a:t>
            </a:r>
          </a:p>
        </p:txBody>
      </p:sp>
      <p:sp>
        <p:nvSpPr>
          <p:cNvPr id="3" name="عنصر نائب للمحتوى 2"/>
          <p:cNvSpPr>
            <a:spLocks noGrp="1"/>
          </p:cNvSpPr>
          <p:nvPr>
            <p:ph idx="1"/>
          </p:nvPr>
        </p:nvSpPr>
        <p:spPr>
          <a:xfrm>
            <a:off x="313509" y="1580606"/>
            <a:ext cx="11338560" cy="4585063"/>
          </a:xfrm>
        </p:spPr>
        <p:style>
          <a:lnRef idx="1">
            <a:schemeClr val="dk1"/>
          </a:lnRef>
          <a:fillRef idx="2">
            <a:schemeClr val="dk1"/>
          </a:fillRef>
          <a:effectRef idx="1">
            <a:schemeClr val="dk1"/>
          </a:effectRef>
          <a:fontRef idx="minor">
            <a:schemeClr val="dk1"/>
          </a:fontRef>
        </p:style>
        <p:txBody>
          <a:bodyPr>
            <a:normAutofit/>
          </a:bodyPr>
          <a:lstStyle/>
          <a:p>
            <a:r>
              <a:rPr lang="en-US" sz="2400" b="1" dirty="0">
                <a:solidFill>
                  <a:schemeClr val="accent6">
                    <a:lumMod val="75000"/>
                  </a:schemeClr>
                </a:solidFill>
                <a:latin typeface="Arial" panose="020B0604020202020204" pitchFamily="34" charset="0"/>
                <a:cs typeface="Arial" panose="020B0604020202020204" pitchFamily="34" charset="0"/>
              </a:rPr>
              <a:t>Once the proper flow rate is achieved</a:t>
            </a:r>
            <a:r>
              <a:rPr lang="en-US" sz="2400" dirty="0">
                <a:solidFill>
                  <a:schemeClr val="bg1"/>
                </a:solidFill>
                <a:latin typeface="Arial" panose="020B0604020202020204" pitchFamily="34" charset="0"/>
                <a:cs typeface="Arial" panose="020B0604020202020204" pitchFamily="34" charset="0"/>
              </a:rPr>
              <a:t>, the nitrous oxide can be introduced by slowly increasing the concentration in increments of </a:t>
            </a:r>
            <a:r>
              <a:rPr lang="en-US" sz="2400" b="1" dirty="0">
                <a:solidFill>
                  <a:schemeClr val="accent6">
                    <a:lumMod val="75000"/>
                  </a:schemeClr>
                </a:solidFill>
                <a:latin typeface="Arial" panose="020B0604020202020204" pitchFamily="34" charset="0"/>
                <a:cs typeface="Arial" panose="020B0604020202020204" pitchFamily="34" charset="0"/>
              </a:rPr>
              <a:t>10% to 20% </a:t>
            </a:r>
            <a:r>
              <a:rPr lang="en-US" sz="2400" dirty="0">
                <a:solidFill>
                  <a:schemeClr val="bg1"/>
                </a:solidFill>
                <a:latin typeface="Arial" panose="020B0604020202020204" pitchFamily="34" charset="0"/>
                <a:cs typeface="Arial" panose="020B0604020202020204" pitchFamily="34" charset="0"/>
              </a:rPr>
              <a:t>until the desired level is achieved. </a:t>
            </a:r>
          </a:p>
          <a:p>
            <a:r>
              <a:rPr lang="en-US" sz="2400" dirty="0">
                <a:solidFill>
                  <a:schemeClr val="bg1"/>
                </a:solidFill>
                <a:latin typeface="Arial" panose="020B0604020202020204" pitchFamily="34" charset="0"/>
                <a:cs typeface="Arial" panose="020B0604020202020204" pitchFamily="34" charset="0"/>
              </a:rPr>
              <a:t>After stabilization of the nose piece, </a:t>
            </a:r>
            <a:r>
              <a:rPr lang="en-US" sz="2400" b="1" dirty="0">
                <a:solidFill>
                  <a:schemeClr val="accent6">
                    <a:lumMod val="75000"/>
                  </a:schemeClr>
                </a:solidFill>
                <a:latin typeface="Arial" panose="020B0604020202020204" pitchFamily="34" charset="0"/>
                <a:cs typeface="Arial" panose="020B0604020202020204" pitchFamily="34" charset="0"/>
              </a:rPr>
              <a:t>100% O2 is delivered for 3-5 min </a:t>
            </a:r>
            <a:r>
              <a:rPr lang="en-US" sz="2400" dirty="0">
                <a:solidFill>
                  <a:schemeClr val="bg1"/>
                </a:solidFill>
                <a:latin typeface="Arial" panose="020B0604020202020204" pitchFamily="34" charset="0"/>
                <a:cs typeface="Arial" panose="020B0604020202020204" pitchFamily="34" charset="0"/>
              </a:rPr>
              <a:t>, then </a:t>
            </a:r>
            <a:r>
              <a:rPr lang="en-US" sz="2400" b="1" dirty="0">
                <a:solidFill>
                  <a:schemeClr val="accent6">
                    <a:lumMod val="75000"/>
                  </a:schemeClr>
                </a:solidFill>
                <a:latin typeface="Arial" panose="020B0604020202020204" pitchFamily="34" charset="0"/>
                <a:cs typeface="Arial" panose="020B0604020202020204" pitchFamily="34" charset="0"/>
              </a:rPr>
              <a:t>N2O level is increased slowly to 30-35%</a:t>
            </a:r>
            <a:r>
              <a:rPr lang="en-US" sz="2400" dirty="0">
                <a:solidFill>
                  <a:schemeClr val="bg1"/>
                </a:solidFill>
                <a:latin typeface="Arial" panose="020B0604020202020204" pitchFamily="34" charset="0"/>
                <a:cs typeface="Arial" panose="020B0604020202020204" pitchFamily="34" charset="0"/>
              </a:rPr>
              <a:t> for 3-5 min </a:t>
            </a:r>
            <a:r>
              <a:rPr lang="en-US" sz="2400" b="1" dirty="0">
                <a:solidFill>
                  <a:srgbClr val="C00000"/>
                </a:solidFill>
                <a:latin typeface="Arial" panose="020B0604020202020204" pitchFamily="34" charset="0"/>
                <a:cs typeface="Arial" panose="020B0604020202020204" pitchFamily="34" charset="0"/>
              </a:rPr>
              <a:t>(induction period) </a:t>
            </a:r>
            <a:r>
              <a:rPr lang="en-US" sz="2400" dirty="0">
                <a:solidFill>
                  <a:schemeClr val="bg1"/>
                </a:solidFill>
                <a:latin typeface="Arial" panose="020B0604020202020204" pitchFamily="34" charset="0"/>
                <a:cs typeface="Arial" panose="020B0604020202020204" pitchFamily="34" charset="0"/>
              </a:rPr>
              <a:t>during this period the dentist should continuously communicates with the child to promote relaxation and reinforce cooperative behavior.</a:t>
            </a:r>
          </a:p>
          <a:p>
            <a:r>
              <a:rPr lang="en-US" sz="2400" dirty="0">
                <a:solidFill>
                  <a:schemeClr val="bg1"/>
                </a:solidFill>
                <a:latin typeface="Arial" panose="020B0604020202020204" pitchFamily="34" charset="0"/>
                <a:cs typeface="Arial" panose="020B0604020202020204" pitchFamily="34" charset="0"/>
              </a:rPr>
              <a:t>If the child is older, he can be asked for the physical changes like tingling sensation in the fingers and toes</a:t>
            </a:r>
          </a:p>
        </p:txBody>
      </p:sp>
    </p:spTree>
    <p:extLst>
      <p:ext uri="{BB962C8B-B14F-4D97-AF65-F5344CB8AC3E}">
        <p14:creationId xmlns:p14="http://schemas.microsoft.com/office/powerpoint/2010/main" val="3048393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13510" y="418011"/>
            <a:ext cx="11047412" cy="901337"/>
          </a:xfrm>
        </p:spPr>
        <p:style>
          <a:lnRef idx="3">
            <a:schemeClr val="lt1"/>
          </a:lnRef>
          <a:fillRef idx="1">
            <a:schemeClr val="accent4"/>
          </a:fillRef>
          <a:effectRef idx="1">
            <a:schemeClr val="accent4"/>
          </a:effectRef>
          <a:fontRef idx="minor">
            <a:schemeClr val="lt1"/>
          </a:fontRef>
        </p:style>
        <p:txBody>
          <a:bodyPr>
            <a:noAutofit/>
          </a:bodyPr>
          <a:lstStyle/>
          <a:p>
            <a:pPr algn="ctr"/>
            <a:r>
              <a:rPr lang="en-US" sz="4400" b="1" dirty="0">
                <a:solidFill>
                  <a:schemeClr val="accent5">
                    <a:lumMod val="60000"/>
                    <a:lumOff val="40000"/>
                  </a:schemeClr>
                </a:solidFill>
                <a:latin typeface="Arial" panose="020B0604020202020204" pitchFamily="34" charset="0"/>
                <a:cs typeface="Arial" panose="020B0604020202020204" pitchFamily="34" charset="0"/>
              </a:rPr>
              <a:t>1- Slow induction </a:t>
            </a:r>
            <a:r>
              <a:rPr lang="en-US" sz="4000" b="1" dirty="0">
                <a:solidFill>
                  <a:schemeClr val="accent5">
                    <a:lumMod val="60000"/>
                    <a:lumOff val="40000"/>
                  </a:schemeClr>
                </a:solidFill>
                <a:latin typeface="Arial" panose="020B0604020202020204" pitchFamily="34" charset="0"/>
                <a:cs typeface="Arial" panose="020B0604020202020204" pitchFamily="34" charset="0"/>
              </a:rPr>
              <a:t>technique</a:t>
            </a:r>
            <a:r>
              <a:rPr lang="en-US" sz="4400" b="1" dirty="0">
                <a:solidFill>
                  <a:schemeClr val="accent5">
                    <a:lumMod val="60000"/>
                    <a:lumOff val="40000"/>
                  </a:schemeClr>
                </a:solidFill>
                <a:latin typeface="Arial" panose="020B0604020202020204" pitchFamily="34" charset="0"/>
                <a:cs typeface="Arial" panose="020B0604020202020204" pitchFamily="34" charset="0"/>
              </a:rPr>
              <a:t> </a:t>
            </a:r>
          </a:p>
        </p:txBody>
      </p:sp>
      <p:sp>
        <p:nvSpPr>
          <p:cNvPr id="3" name="عنصر نائب للمحتوى 2"/>
          <p:cNvSpPr>
            <a:spLocks noGrp="1"/>
          </p:cNvSpPr>
          <p:nvPr>
            <p:ph idx="1"/>
          </p:nvPr>
        </p:nvSpPr>
        <p:spPr>
          <a:xfrm>
            <a:off x="313510" y="1319348"/>
            <a:ext cx="11665129" cy="5538652"/>
          </a:xfrm>
        </p:spPr>
        <p:style>
          <a:lnRef idx="1">
            <a:schemeClr val="dk1"/>
          </a:lnRef>
          <a:fillRef idx="2">
            <a:schemeClr val="dk1"/>
          </a:fillRef>
          <a:effectRef idx="1">
            <a:schemeClr val="dk1"/>
          </a:effectRef>
          <a:fontRef idx="minor">
            <a:schemeClr val="dk1"/>
          </a:fontRef>
        </p:style>
        <p:txBody>
          <a:bodyPr>
            <a:normAutofit/>
          </a:bodyPr>
          <a:lstStyle/>
          <a:p>
            <a:r>
              <a:rPr lang="en-US" sz="2400" dirty="0">
                <a:solidFill>
                  <a:schemeClr val="bg1"/>
                </a:solidFill>
                <a:latin typeface="Arial" panose="020B0604020202020204" pitchFamily="34" charset="0"/>
                <a:cs typeface="Arial" panose="020B0604020202020204" pitchFamily="34" charset="0"/>
              </a:rPr>
              <a:t>Most of the dentists prefer to </a:t>
            </a:r>
            <a:r>
              <a:rPr lang="en-US" sz="2400" b="1" dirty="0">
                <a:solidFill>
                  <a:schemeClr val="accent6">
                    <a:lumMod val="75000"/>
                  </a:schemeClr>
                </a:solidFill>
                <a:latin typeface="Arial" panose="020B0604020202020204" pitchFamily="34" charset="0"/>
                <a:cs typeface="Arial" panose="020B0604020202020204" pitchFamily="34" charset="0"/>
              </a:rPr>
              <a:t>increase the level of N2O to 50% for 3-5 min </a:t>
            </a:r>
            <a:r>
              <a:rPr lang="en-US" sz="2400" dirty="0">
                <a:solidFill>
                  <a:schemeClr val="bg1"/>
                </a:solidFill>
                <a:latin typeface="Arial" panose="020B0604020202020204" pitchFamily="34" charset="0"/>
                <a:cs typeface="Arial" panose="020B0604020202020204" pitchFamily="34" charset="0"/>
              </a:rPr>
              <a:t>to provide the maximum effect for the administration of L.A. </a:t>
            </a:r>
          </a:p>
          <a:p>
            <a:r>
              <a:rPr lang="en-US" sz="2400" b="1" dirty="0">
                <a:solidFill>
                  <a:srgbClr val="C00000"/>
                </a:solidFill>
                <a:latin typeface="Arial" panose="020B0604020202020204" pitchFamily="34" charset="0"/>
                <a:cs typeface="Arial" panose="020B0604020202020204" pitchFamily="34" charset="0"/>
              </a:rPr>
              <a:t>Concentration more than 50% is contraindicated in dental practice</a:t>
            </a:r>
            <a:r>
              <a:rPr lang="en-US" sz="2400" dirty="0">
                <a:solidFill>
                  <a:schemeClr val="bg1"/>
                </a:solidFill>
                <a:latin typeface="Arial" panose="020B0604020202020204" pitchFamily="34" charset="0"/>
                <a:cs typeface="Arial" panose="020B0604020202020204" pitchFamily="34" charset="0"/>
              </a:rPr>
              <a:t>, </a:t>
            </a:r>
            <a:r>
              <a:rPr lang="en-US" sz="2400" b="1" dirty="0">
                <a:solidFill>
                  <a:schemeClr val="bg1"/>
                </a:solidFill>
                <a:latin typeface="Arial" panose="020B0604020202020204" pitchFamily="34" charset="0"/>
                <a:cs typeface="Arial" panose="020B0604020202020204" pitchFamily="34" charset="0"/>
              </a:rPr>
              <a:t>after administration of L.A. </a:t>
            </a:r>
            <a:r>
              <a:rPr lang="en-US" sz="2400" dirty="0">
                <a:solidFill>
                  <a:schemeClr val="bg1"/>
                </a:solidFill>
                <a:latin typeface="Arial" panose="020B0604020202020204" pitchFamily="34" charset="0"/>
                <a:cs typeface="Arial" panose="020B0604020202020204" pitchFamily="34" charset="0"/>
              </a:rPr>
              <a:t>the </a:t>
            </a:r>
            <a:r>
              <a:rPr lang="en-US" sz="2400" dirty="0">
                <a:solidFill>
                  <a:schemeClr val="accent6">
                    <a:lumMod val="75000"/>
                  </a:schemeClr>
                </a:solidFill>
                <a:latin typeface="Arial" panose="020B0604020202020204" pitchFamily="34" charset="0"/>
                <a:cs typeface="Arial" panose="020B0604020202020204" pitchFamily="34" charset="0"/>
              </a:rPr>
              <a:t>concentration can be brought down to 30-35 %.</a:t>
            </a:r>
          </a:p>
          <a:p>
            <a:r>
              <a:rPr lang="en-US" sz="2400" b="1" u="sng" dirty="0">
                <a:solidFill>
                  <a:schemeClr val="accent6">
                    <a:lumMod val="75000"/>
                  </a:schemeClr>
                </a:solidFill>
                <a:latin typeface="Arial" panose="020B0604020202020204" pitchFamily="34" charset="0"/>
                <a:cs typeface="Arial" panose="020B0604020202020204" pitchFamily="34" charset="0"/>
              </a:rPr>
              <a:t>After the treatment: </a:t>
            </a:r>
          </a:p>
          <a:p>
            <a:r>
              <a:rPr lang="en-US" sz="2400" dirty="0">
                <a:solidFill>
                  <a:schemeClr val="bg1"/>
                </a:solidFill>
                <a:latin typeface="Arial" panose="020B0604020202020204" pitchFamily="34" charset="0"/>
                <a:cs typeface="Arial" panose="020B0604020202020204" pitchFamily="34" charset="0"/>
              </a:rPr>
              <a:t> </a:t>
            </a:r>
            <a:r>
              <a:rPr lang="en-US" sz="2400" dirty="0">
                <a:solidFill>
                  <a:schemeClr val="accent6">
                    <a:lumMod val="75000"/>
                  </a:schemeClr>
                </a:solidFill>
                <a:latin typeface="Arial" panose="020B0604020202020204" pitchFamily="34" charset="0"/>
                <a:cs typeface="Arial" panose="020B0604020202020204" pitchFamily="34" charset="0"/>
              </a:rPr>
              <a:t>Inhalation of 100% O2 for not less than 5 min </a:t>
            </a:r>
            <a:r>
              <a:rPr lang="en-US" sz="2400" dirty="0">
                <a:solidFill>
                  <a:schemeClr val="bg1"/>
                </a:solidFill>
                <a:latin typeface="Arial" panose="020B0604020202020204" pitchFamily="34" charset="0"/>
                <a:cs typeface="Arial" panose="020B0604020202020204" pitchFamily="34" charset="0"/>
              </a:rPr>
              <a:t>should be continued to allow diffusion of nitrogen from the venous blood into the alveoli, which will be then exhaled as N2O through the respiratory tract </a:t>
            </a:r>
          </a:p>
          <a:p>
            <a:r>
              <a:rPr lang="en-US" sz="2400" dirty="0">
                <a:solidFill>
                  <a:schemeClr val="bg1"/>
                </a:solidFill>
                <a:latin typeface="Arial" panose="020B0604020202020204" pitchFamily="34" charset="0"/>
                <a:cs typeface="Arial" panose="020B0604020202020204" pitchFamily="34" charset="0"/>
              </a:rPr>
              <a:t>and also allow the patient to return to the pretreatment activities, with any incident </a:t>
            </a:r>
          </a:p>
          <a:p>
            <a:pPr marL="0" indent="0">
              <a:buNone/>
            </a:pPr>
            <a:r>
              <a:rPr lang="en-US" sz="2400" dirty="0">
                <a:solidFill>
                  <a:schemeClr val="bg1"/>
                </a:solidFill>
                <a:latin typeface="Arial" panose="020B0604020202020204" pitchFamily="34" charset="0"/>
                <a:cs typeface="Arial" panose="020B0604020202020204" pitchFamily="34" charset="0"/>
              </a:rPr>
              <a:t>   inadequate oxygenation may produce: nausea, headedness or dizziness</a:t>
            </a:r>
          </a:p>
        </p:txBody>
      </p:sp>
    </p:spTree>
    <p:extLst>
      <p:ext uri="{BB962C8B-B14F-4D97-AF65-F5344CB8AC3E}">
        <p14:creationId xmlns:p14="http://schemas.microsoft.com/office/powerpoint/2010/main" val="721257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13510" y="418011"/>
            <a:ext cx="11047412" cy="901337"/>
          </a:xfrm>
        </p:spPr>
        <p:style>
          <a:lnRef idx="3">
            <a:schemeClr val="lt1"/>
          </a:lnRef>
          <a:fillRef idx="1">
            <a:schemeClr val="accent4"/>
          </a:fillRef>
          <a:effectRef idx="1">
            <a:schemeClr val="accent4"/>
          </a:effectRef>
          <a:fontRef idx="minor">
            <a:schemeClr val="lt1"/>
          </a:fontRef>
        </p:style>
        <p:txBody>
          <a:bodyPr>
            <a:noAutofit/>
          </a:bodyPr>
          <a:lstStyle/>
          <a:p>
            <a:pPr algn="ctr"/>
            <a:r>
              <a:rPr lang="en-US" sz="4400" b="1" dirty="0">
                <a:solidFill>
                  <a:schemeClr val="accent5">
                    <a:lumMod val="60000"/>
                    <a:lumOff val="40000"/>
                  </a:schemeClr>
                </a:solidFill>
                <a:latin typeface="Arial" panose="020B0604020202020204" pitchFamily="34" charset="0"/>
                <a:cs typeface="Arial" panose="020B0604020202020204" pitchFamily="34" charset="0"/>
              </a:rPr>
              <a:t>1- Slow induction </a:t>
            </a:r>
            <a:r>
              <a:rPr lang="en-US" sz="4000" b="1" dirty="0">
                <a:solidFill>
                  <a:schemeClr val="accent5">
                    <a:lumMod val="60000"/>
                    <a:lumOff val="40000"/>
                  </a:schemeClr>
                </a:solidFill>
                <a:latin typeface="Arial" panose="020B0604020202020204" pitchFamily="34" charset="0"/>
                <a:cs typeface="Arial" panose="020B0604020202020204" pitchFamily="34" charset="0"/>
              </a:rPr>
              <a:t>technique</a:t>
            </a:r>
            <a:r>
              <a:rPr lang="en-US" sz="4400" b="1" dirty="0">
                <a:solidFill>
                  <a:schemeClr val="accent5">
                    <a:lumMod val="60000"/>
                    <a:lumOff val="40000"/>
                  </a:schemeClr>
                </a:solidFill>
                <a:latin typeface="Arial" panose="020B0604020202020204" pitchFamily="34" charset="0"/>
                <a:cs typeface="Arial" panose="020B0604020202020204" pitchFamily="34" charset="0"/>
              </a:rPr>
              <a:t> </a:t>
            </a:r>
          </a:p>
        </p:txBody>
      </p:sp>
      <p:sp>
        <p:nvSpPr>
          <p:cNvPr id="3" name="عنصر نائب للمحتوى 2"/>
          <p:cNvSpPr>
            <a:spLocks noGrp="1"/>
          </p:cNvSpPr>
          <p:nvPr>
            <p:ph idx="1"/>
          </p:nvPr>
        </p:nvSpPr>
        <p:spPr>
          <a:xfrm>
            <a:off x="313510" y="1319348"/>
            <a:ext cx="11665129" cy="5538652"/>
          </a:xfrm>
        </p:spPr>
        <p:style>
          <a:lnRef idx="1">
            <a:schemeClr val="dk1"/>
          </a:lnRef>
          <a:fillRef idx="2">
            <a:schemeClr val="dk1"/>
          </a:fillRef>
          <a:effectRef idx="1">
            <a:schemeClr val="dk1"/>
          </a:effectRef>
          <a:fontRef idx="minor">
            <a:schemeClr val="dk1"/>
          </a:fontRef>
        </p:style>
        <p:txBody>
          <a:bodyPr>
            <a:normAutofit/>
          </a:bodyPr>
          <a:lstStyle/>
          <a:p>
            <a:r>
              <a:rPr lang="en-US" sz="2400" dirty="0">
                <a:solidFill>
                  <a:schemeClr val="bg1"/>
                </a:solidFill>
                <a:latin typeface="Arial" panose="020B0604020202020204" pitchFamily="34" charset="0"/>
                <a:cs typeface="Arial" panose="020B0604020202020204" pitchFamily="34" charset="0"/>
              </a:rPr>
              <a:t>The child should be kept in supine position or in his side to maintain air way patency. </a:t>
            </a:r>
          </a:p>
          <a:p>
            <a:r>
              <a:rPr lang="en-US" sz="2400" dirty="0">
                <a:solidFill>
                  <a:schemeClr val="bg1"/>
                </a:solidFill>
                <a:latin typeface="Arial" panose="020B0604020202020204" pitchFamily="34" charset="0"/>
                <a:cs typeface="Arial" panose="020B0604020202020204" pitchFamily="34" charset="0"/>
              </a:rPr>
              <a:t>Upon arriving home, the child should be placed on his side and observed carefully for the first hour and if he wishes to sleep, he can be allowed to do so.</a:t>
            </a:r>
          </a:p>
        </p:txBody>
      </p:sp>
    </p:spTree>
    <p:extLst>
      <p:ext uri="{BB962C8B-B14F-4D97-AF65-F5344CB8AC3E}">
        <p14:creationId xmlns:p14="http://schemas.microsoft.com/office/powerpoint/2010/main" val="4014456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13510" y="418011"/>
            <a:ext cx="11047412" cy="901337"/>
          </a:xfrm>
        </p:spPr>
        <p:style>
          <a:lnRef idx="3">
            <a:schemeClr val="lt1"/>
          </a:lnRef>
          <a:fillRef idx="1">
            <a:schemeClr val="accent6"/>
          </a:fillRef>
          <a:effectRef idx="1">
            <a:schemeClr val="accent6"/>
          </a:effectRef>
          <a:fontRef idx="minor">
            <a:schemeClr val="lt1"/>
          </a:fontRef>
        </p:style>
        <p:txBody>
          <a:bodyPr>
            <a:noAutofit/>
          </a:bodyPr>
          <a:lstStyle/>
          <a:p>
            <a:pPr algn="ctr"/>
            <a:r>
              <a:rPr lang="fr-FR"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t>2- Rapid induction technique Initiation</a:t>
            </a:r>
            <a:endParaRPr lang="en-U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endParaRPr>
          </a:p>
        </p:txBody>
      </p:sp>
      <p:sp>
        <p:nvSpPr>
          <p:cNvPr id="3" name="عنصر نائب للمحتوى 2"/>
          <p:cNvSpPr>
            <a:spLocks noGrp="1"/>
          </p:cNvSpPr>
          <p:nvPr>
            <p:ph idx="1"/>
          </p:nvPr>
        </p:nvSpPr>
        <p:spPr>
          <a:xfrm>
            <a:off x="313510" y="1319348"/>
            <a:ext cx="11665129" cy="5538652"/>
          </a:xfrm>
        </p:spPr>
        <p:style>
          <a:lnRef idx="1">
            <a:schemeClr val="accent3"/>
          </a:lnRef>
          <a:fillRef idx="2">
            <a:schemeClr val="accent3"/>
          </a:fillRef>
          <a:effectRef idx="1">
            <a:schemeClr val="accent3"/>
          </a:effectRef>
          <a:fontRef idx="minor">
            <a:schemeClr val="dk1"/>
          </a:fontRef>
        </p:style>
        <p:txBody>
          <a:bodyPr>
            <a:normAutofit/>
          </a:bodyPr>
          <a:lstStyle/>
          <a:p>
            <a:r>
              <a:rPr lang="en-US" sz="2800" dirty="0">
                <a:solidFill>
                  <a:schemeClr val="tx1"/>
                </a:solidFill>
                <a:latin typeface="Arial" panose="020B0604020202020204" pitchFamily="34" charset="0"/>
                <a:cs typeface="Arial" panose="020B0604020202020204" pitchFamily="34" charset="0"/>
              </a:rPr>
              <a:t>Administration of equal parts of N2O and O2 for 10-15 min </a:t>
            </a:r>
          </a:p>
          <a:p>
            <a:r>
              <a:rPr lang="en-US" sz="2800" dirty="0">
                <a:solidFill>
                  <a:schemeClr val="tx1"/>
                </a:solidFill>
                <a:latin typeface="Arial" panose="020B0604020202020204" pitchFamily="34" charset="0"/>
                <a:cs typeface="Arial" panose="020B0604020202020204" pitchFamily="34" charset="0"/>
              </a:rPr>
              <a:t>This is followed by maintenance phase where N2O is reduced by half for 40 min,</a:t>
            </a:r>
          </a:p>
          <a:p>
            <a:r>
              <a:rPr lang="en-US" sz="2800" dirty="0">
                <a:solidFill>
                  <a:schemeClr val="tx1"/>
                </a:solidFill>
                <a:latin typeface="Arial" panose="020B0604020202020204" pitchFamily="34" charset="0"/>
                <a:cs typeface="Arial" panose="020B0604020202020204" pitchFamily="34" charset="0"/>
              </a:rPr>
              <a:t> The withdrawal is done by administration of O2 only which is used to prevent anoxia that may result when N2O is used alone</a:t>
            </a:r>
          </a:p>
        </p:txBody>
      </p:sp>
      <p:pic>
        <p:nvPicPr>
          <p:cNvPr id="4" name="صورة 3"/>
          <p:cNvPicPr>
            <a:picLocks noChangeAspect="1"/>
          </p:cNvPicPr>
          <p:nvPr/>
        </p:nvPicPr>
        <p:blipFill>
          <a:blip r:embed="rId2"/>
          <a:stretch>
            <a:fillRect/>
          </a:stretch>
        </p:blipFill>
        <p:spPr>
          <a:xfrm>
            <a:off x="5367849" y="3892187"/>
            <a:ext cx="4063669" cy="2861310"/>
          </a:xfrm>
          <a:prstGeom prst="rect">
            <a:avLst/>
          </a:prstGeom>
        </p:spPr>
      </p:pic>
    </p:spTree>
    <p:extLst>
      <p:ext uri="{BB962C8B-B14F-4D97-AF65-F5344CB8AC3E}">
        <p14:creationId xmlns:p14="http://schemas.microsoft.com/office/powerpoint/2010/main" val="1334936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48641" y="444137"/>
            <a:ext cx="10955972" cy="992777"/>
          </a:xfrm>
        </p:spPr>
        <p:style>
          <a:lnRef idx="1">
            <a:schemeClr val="accent3"/>
          </a:lnRef>
          <a:fillRef idx="2">
            <a:schemeClr val="accent3"/>
          </a:fillRef>
          <a:effectRef idx="1">
            <a:schemeClr val="accent3"/>
          </a:effectRef>
          <a:fontRef idx="minor">
            <a:schemeClr val="dk1"/>
          </a:fontRef>
        </p:style>
        <p:txBody>
          <a:bodyPr/>
          <a:lstStyle/>
          <a:p>
            <a:r>
              <a:rPr lang="en-US" b="1" dirty="0">
                <a:ln w="22225">
                  <a:solidFill>
                    <a:schemeClr val="accent2"/>
                  </a:solidFill>
                  <a:prstDash val="solid"/>
                </a:ln>
                <a:solidFill>
                  <a:schemeClr val="accent2">
                    <a:lumMod val="40000"/>
                    <a:lumOff val="60000"/>
                  </a:schemeClr>
                </a:solidFill>
              </a:rPr>
              <a:t>Common problems associated with N2O</a:t>
            </a:r>
          </a:p>
        </p:txBody>
      </p:sp>
      <p:sp>
        <p:nvSpPr>
          <p:cNvPr id="3" name="عنصر نائب للمحتوى 2"/>
          <p:cNvSpPr>
            <a:spLocks noGrp="1"/>
          </p:cNvSpPr>
          <p:nvPr>
            <p:ph idx="1"/>
          </p:nvPr>
        </p:nvSpPr>
        <p:spPr>
          <a:xfrm>
            <a:off x="391886" y="1711234"/>
            <a:ext cx="11112726" cy="4304491"/>
          </a:xfrm>
        </p:spPr>
        <p:style>
          <a:lnRef idx="1">
            <a:schemeClr val="accent1"/>
          </a:lnRef>
          <a:fillRef idx="2">
            <a:schemeClr val="accent1"/>
          </a:fillRef>
          <a:effectRef idx="1">
            <a:schemeClr val="accent1"/>
          </a:effectRef>
          <a:fontRef idx="minor">
            <a:schemeClr val="dk1"/>
          </a:fontRef>
        </p:style>
        <p:txBody>
          <a:bodyPr>
            <a:normAutofit/>
          </a:bodyPr>
          <a:lstStyle/>
          <a:p>
            <a:pPr marL="0" indent="0">
              <a:buNone/>
            </a:pPr>
            <a:r>
              <a:rPr lang="en-US" sz="2800" b="1" dirty="0">
                <a:solidFill>
                  <a:schemeClr val="accent2">
                    <a:lumMod val="60000"/>
                    <a:lumOff val="40000"/>
                  </a:schemeClr>
                </a:solidFill>
                <a:latin typeface="Arial" panose="020B0604020202020204" pitchFamily="34" charset="0"/>
                <a:cs typeface="Arial" panose="020B0604020202020204" pitchFamily="34" charset="0"/>
              </a:rPr>
              <a:t>1- Sleep </a:t>
            </a:r>
            <a:r>
              <a:rPr lang="en-US" sz="2400" b="1" dirty="0">
                <a:solidFill>
                  <a:schemeClr val="bg1"/>
                </a:solidFill>
                <a:latin typeface="Arial" panose="020B0604020202020204" pitchFamily="34" charset="0"/>
                <a:cs typeface="Arial" panose="020B0604020202020204" pitchFamily="34" charset="0"/>
              </a:rPr>
              <a:t>Patient may go into sleep during the procedure and frequent arousal or communication is required. </a:t>
            </a:r>
          </a:p>
          <a:p>
            <a:pPr marL="0" indent="0">
              <a:buNone/>
            </a:pPr>
            <a:endParaRPr lang="en-US" sz="2400" b="1" dirty="0">
              <a:solidFill>
                <a:schemeClr val="bg1"/>
              </a:solidFill>
              <a:latin typeface="Arial" panose="020B0604020202020204" pitchFamily="34" charset="0"/>
              <a:cs typeface="Arial" panose="020B0604020202020204" pitchFamily="34" charset="0"/>
            </a:endParaRPr>
          </a:p>
          <a:p>
            <a:pPr marL="0" indent="0">
              <a:buNone/>
            </a:pPr>
            <a:r>
              <a:rPr lang="en-US" sz="2800" b="1" dirty="0">
                <a:solidFill>
                  <a:schemeClr val="accent2">
                    <a:lumMod val="60000"/>
                    <a:lumOff val="40000"/>
                  </a:schemeClr>
                </a:solidFill>
                <a:latin typeface="Arial" panose="020B0604020202020204" pitchFamily="34" charset="0"/>
                <a:cs typeface="Arial" panose="020B0604020202020204" pitchFamily="34" charset="0"/>
              </a:rPr>
              <a:t>2- Air way obstruction </a:t>
            </a:r>
            <a:r>
              <a:rPr lang="en-US" sz="2400" b="1" dirty="0">
                <a:solidFill>
                  <a:schemeClr val="bg1"/>
                </a:solidFill>
                <a:latin typeface="Arial" panose="020B0604020202020204" pitchFamily="34" charset="0"/>
                <a:cs typeface="Arial" panose="020B0604020202020204" pitchFamily="34" charset="0"/>
              </a:rPr>
              <a:t>Frequent repositioning of the head is needed to hyper extend the mandible so that the tongue is brought forward.</a:t>
            </a:r>
          </a:p>
        </p:txBody>
      </p:sp>
    </p:spTree>
    <p:extLst>
      <p:ext uri="{BB962C8B-B14F-4D97-AF65-F5344CB8AC3E}">
        <p14:creationId xmlns:p14="http://schemas.microsoft.com/office/powerpoint/2010/main" val="2911162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48641" y="404948"/>
            <a:ext cx="10955972" cy="992777"/>
          </a:xfrm>
        </p:spPr>
        <p:style>
          <a:lnRef idx="1">
            <a:schemeClr val="accent3"/>
          </a:lnRef>
          <a:fillRef idx="2">
            <a:schemeClr val="accent3"/>
          </a:fillRef>
          <a:effectRef idx="1">
            <a:schemeClr val="accent3"/>
          </a:effectRef>
          <a:fontRef idx="minor">
            <a:schemeClr val="dk1"/>
          </a:fontRef>
        </p:style>
        <p:txBody>
          <a:bodyPr/>
          <a:lstStyle/>
          <a:p>
            <a:r>
              <a:rPr lang="en-US" b="1" dirty="0">
                <a:ln w="22225">
                  <a:solidFill>
                    <a:schemeClr val="accent2"/>
                  </a:solidFill>
                  <a:prstDash val="solid"/>
                </a:ln>
                <a:solidFill>
                  <a:schemeClr val="accent2">
                    <a:lumMod val="40000"/>
                    <a:lumOff val="60000"/>
                  </a:schemeClr>
                </a:solidFill>
              </a:rPr>
              <a:t>Common problems associated with N2O</a:t>
            </a:r>
          </a:p>
        </p:txBody>
      </p:sp>
      <p:sp>
        <p:nvSpPr>
          <p:cNvPr id="3" name="عنصر نائب للمحتوى 2"/>
          <p:cNvSpPr>
            <a:spLocks noGrp="1"/>
          </p:cNvSpPr>
          <p:nvPr>
            <p:ph idx="1"/>
          </p:nvPr>
        </p:nvSpPr>
        <p:spPr>
          <a:xfrm>
            <a:off x="300446" y="1632858"/>
            <a:ext cx="11469188" cy="5225142"/>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marL="0" indent="0">
              <a:buNone/>
            </a:pPr>
            <a:r>
              <a:rPr lang="en-US" sz="3000" b="1" dirty="0">
                <a:solidFill>
                  <a:schemeClr val="accent2">
                    <a:lumMod val="60000"/>
                    <a:lumOff val="40000"/>
                  </a:schemeClr>
                </a:solidFill>
                <a:latin typeface="Arial" panose="020B0604020202020204" pitchFamily="34" charset="0"/>
                <a:cs typeface="Arial" panose="020B0604020202020204" pitchFamily="34" charset="0"/>
              </a:rPr>
              <a:t>3- Vomiting: </a:t>
            </a:r>
            <a:r>
              <a:rPr lang="en-US" sz="2400" b="1" dirty="0">
                <a:solidFill>
                  <a:schemeClr val="bg1"/>
                </a:solidFill>
                <a:latin typeface="Arial" panose="020B0604020202020204" pitchFamily="34" charset="0"/>
                <a:cs typeface="Arial" panose="020B0604020202020204" pitchFamily="34" charset="0"/>
              </a:rPr>
              <a:t>It could be due to: </a:t>
            </a:r>
          </a:p>
          <a:p>
            <a:pPr>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Over dose of N2O </a:t>
            </a:r>
          </a:p>
          <a:p>
            <a:pPr>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Prolonged administration of N2O </a:t>
            </a:r>
          </a:p>
          <a:p>
            <a:pPr>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Pre-existing GIT infection or influenza </a:t>
            </a:r>
          </a:p>
          <a:p>
            <a:pPr>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History of motion sickness or vomiting (use antiemetic drugs) Impurities during delivery (rare)</a:t>
            </a:r>
          </a:p>
          <a:p>
            <a:pPr marL="0" indent="0">
              <a:buNone/>
            </a:pPr>
            <a:r>
              <a:rPr lang="en-US" sz="2400" b="1" dirty="0">
                <a:solidFill>
                  <a:schemeClr val="bg1"/>
                </a:solidFill>
                <a:latin typeface="Arial" panose="020B0604020202020204" pitchFamily="34" charset="0"/>
                <a:cs typeface="Arial" panose="020B0604020202020204" pitchFamily="34" charset="0"/>
              </a:rPr>
              <a:t> </a:t>
            </a:r>
            <a:r>
              <a:rPr lang="en-US" sz="2800" b="1" dirty="0">
                <a:solidFill>
                  <a:srgbClr val="C00000"/>
                </a:solidFill>
                <a:latin typeface="Arial" panose="020B0604020202020204" pitchFamily="34" charset="0"/>
                <a:cs typeface="Arial" panose="020B0604020202020204" pitchFamily="34" charset="0"/>
              </a:rPr>
              <a:t>This (vomiting) can be prevented by:</a:t>
            </a:r>
          </a:p>
          <a:p>
            <a:pPr marL="0" indent="0">
              <a:buNone/>
            </a:pPr>
            <a:r>
              <a:rPr lang="en-US" sz="2400" b="1" dirty="0">
                <a:solidFill>
                  <a:schemeClr val="bg1"/>
                </a:solidFill>
                <a:latin typeface="Arial" panose="020B0604020202020204" pitchFamily="34" charset="0"/>
                <a:cs typeface="Arial" panose="020B0604020202020204" pitchFamily="34" charset="0"/>
              </a:rPr>
              <a:t>(1)Using min. effective concentration. </a:t>
            </a:r>
          </a:p>
          <a:p>
            <a:pPr marL="0" indent="0">
              <a:buNone/>
            </a:pPr>
            <a:r>
              <a:rPr lang="en-US" sz="2400" b="1" dirty="0">
                <a:solidFill>
                  <a:schemeClr val="bg1"/>
                </a:solidFill>
                <a:latin typeface="Arial" panose="020B0604020202020204" pitchFamily="34" charset="0"/>
                <a:cs typeface="Arial" panose="020B0604020202020204" pitchFamily="34" charset="0"/>
              </a:rPr>
              <a:t>(2)Avoid prolong procedure. </a:t>
            </a:r>
          </a:p>
          <a:p>
            <a:pPr marL="0" indent="0">
              <a:buNone/>
            </a:pPr>
            <a:r>
              <a:rPr lang="en-US" sz="2400" b="1" dirty="0">
                <a:solidFill>
                  <a:schemeClr val="bg1"/>
                </a:solidFill>
                <a:latin typeface="Arial" panose="020B0604020202020204" pitchFamily="34" charset="0"/>
                <a:cs typeface="Arial" panose="020B0604020202020204" pitchFamily="34" charset="0"/>
              </a:rPr>
              <a:t>(3)Empty stomach inhalation. </a:t>
            </a:r>
          </a:p>
          <a:p>
            <a:pPr marL="0" indent="0">
              <a:buNone/>
            </a:pPr>
            <a:r>
              <a:rPr lang="en-US" sz="2400" b="1" dirty="0">
                <a:solidFill>
                  <a:schemeClr val="bg1"/>
                </a:solidFill>
                <a:latin typeface="Arial" panose="020B0604020202020204" pitchFamily="34" charset="0"/>
                <a:cs typeface="Arial" panose="020B0604020202020204" pitchFamily="34" charset="0"/>
              </a:rPr>
              <a:t>(4)Slow return to upright position.</a:t>
            </a:r>
          </a:p>
          <a:p>
            <a:pPr marL="0" indent="0">
              <a:buNone/>
            </a:pPr>
            <a:r>
              <a:rPr lang="en-US" sz="2400" b="1" dirty="0">
                <a:solidFill>
                  <a:schemeClr val="bg1"/>
                </a:solidFill>
                <a:latin typeface="Arial" panose="020B0604020202020204" pitchFamily="34" charset="0"/>
                <a:cs typeface="Arial" panose="020B0604020202020204" pitchFamily="34" charset="0"/>
              </a:rPr>
              <a:t> (5)Aspiration is unlikely. </a:t>
            </a:r>
          </a:p>
        </p:txBody>
      </p:sp>
    </p:spTree>
    <p:extLst>
      <p:ext uri="{BB962C8B-B14F-4D97-AF65-F5344CB8AC3E}">
        <p14:creationId xmlns:p14="http://schemas.microsoft.com/office/powerpoint/2010/main" val="3060247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48641" y="404948"/>
            <a:ext cx="10955972" cy="992777"/>
          </a:xfrm>
        </p:spPr>
        <p:style>
          <a:lnRef idx="1">
            <a:schemeClr val="accent3"/>
          </a:lnRef>
          <a:fillRef idx="2">
            <a:schemeClr val="accent3"/>
          </a:fillRef>
          <a:effectRef idx="1">
            <a:schemeClr val="accent3"/>
          </a:effectRef>
          <a:fontRef idx="minor">
            <a:schemeClr val="dk1"/>
          </a:fontRef>
        </p:style>
        <p:txBody>
          <a:bodyPr/>
          <a:lstStyle/>
          <a:p>
            <a:r>
              <a:rPr lang="en-US" b="1" dirty="0">
                <a:ln w="22225">
                  <a:solidFill>
                    <a:schemeClr val="accent2"/>
                  </a:solidFill>
                  <a:prstDash val="solid"/>
                </a:ln>
                <a:solidFill>
                  <a:schemeClr val="accent2">
                    <a:lumMod val="40000"/>
                    <a:lumOff val="60000"/>
                  </a:schemeClr>
                </a:solidFill>
              </a:rPr>
              <a:t>Common problems associated with N2O</a:t>
            </a:r>
          </a:p>
        </p:txBody>
      </p:sp>
      <p:sp>
        <p:nvSpPr>
          <p:cNvPr id="3" name="عنصر نائب للمحتوى 2"/>
          <p:cNvSpPr>
            <a:spLocks noGrp="1"/>
          </p:cNvSpPr>
          <p:nvPr>
            <p:ph idx="1"/>
          </p:nvPr>
        </p:nvSpPr>
        <p:spPr>
          <a:xfrm>
            <a:off x="300446" y="1632858"/>
            <a:ext cx="11469188" cy="5225142"/>
          </a:xfrm>
        </p:spPr>
        <p:style>
          <a:lnRef idx="1">
            <a:schemeClr val="accent1"/>
          </a:lnRef>
          <a:fillRef idx="2">
            <a:schemeClr val="accent1"/>
          </a:fillRef>
          <a:effectRef idx="1">
            <a:schemeClr val="accent1"/>
          </a:effectRef>
          <a:fontRef idx="minor">
            <a:schemeClr val="dk1"/>
          </a:fontRef>
        </p:style>
        <p:txBody>
          <a:bodyPr>
            <a:normAutofit/>
          </a:bodyPr>
          <a:lstStyle/>
          <a:p>
            <a:pPr marL="0" indent="0">
              <a:buNone/>
            </a:pPr>
            <a:r>
              <a:rPr lang="en-US" sz="2800" b="1" dirty="0">
                <a:solidFill>
                  <a:schemeClr val="accent2">
                    <a:lumMod val="60000"/>
                    <a:lumOff val="40000"/>
                  </a:schemeClr>
                </a:solidFill>
                <a:latin typeface="Arial" panose="020B0604020202020204" pitchFamily="34" charset="0"/>
                <a:cs typeface="Arial" panose="020B0604020202020204" pitchFamily="34" charset="0"/>
              </a:rPr>
              <a:t>4- Diffusion Hypoxia </a:t>
            </a:r>
            <a:r>
              <a:rPr lang="en-US" sz="2400" b="1" dirty="0">
                <a:solidFill>
                  <a:schemeClr val="bg1"/>
                </a:solidFill>
                <a:latin typeface="Arial" panose="020B0604020202020204" pitchFamily="34" charset="0"/>
                <a:cs typeface="Arial" panose="020B0604020202020204" pitchFamily="34" charset="0"/>
              </a:rPr>
              <a:t>to avoid this 100% O2 for 10 min. </a:t>
            </a:r>
          </a:p>
          <a:p>
            <a:pPr marL="0" indent="0">
              <a:buNone/>
            </a:pPr>
            <a:r>
              <a:rPr lang="en-US" sz="2800" b="1" dirty="0">
                <a:solidFill>
                  <a:schemeClr val="accent2">
                    <a:lumMod val="60000"/>
                    <a:lumOff val="40000"/>
                  </a:schemeClr>
                </a:solidFill>
                <a:latin typeface="Arial" panose="020B0604020202020204" pitchFamily="34" charset="0"/>
                <a:cs typeface="Arial" panose="020B0604020202020204" pitchFamily="34" charset="0"/>
              </a:rPr>
              <a:t>5- Increased N2O concentration </a:t>
            </a:r>
            <a:r>
              <a:rPr lang="en-US" sz="2400" b="1" dirty="0">
                <a:solidFill>
                  <a:schemeClr val="bg1"/>
                </a:solidFill>
                <a:latin typeface="Arial" panose="020B0604020202020204" pitchFamily="34" charset="0"/>
                <a:cs typeface="Arial" panose="020B0604020202020204" pitchFamily="34" charset="0"/>
              </a:rPr>
              <a:t>This should be avoided otherwise pressure will be created in the air filled body cavities especially in the middle ear. </a:t>
            </a:r>
          </a:p>
          <a:p>
            <a:pPr marL="0" indent="0">
              <a:buNone/>
            </a:pPr>
            <a:r>
              <a:rPr lang="en-US" sz="2800" b="1" dirty="0">
                <a:solidFill>
                  <a:schemeClr val="accent2">
                    <a:lumMod val="60000"/>
                    <a:lumOff val="40000"/>
                  </a:schemeClr>
                </a:solidFill>
                <a:latin typeface="Arial" panose="020B0604020202020204" pitchFamily="34" charset="0"/>
                <a:cs typeface="Arial" panose="020B0604020202020204" pitchFamily="34" charset="0"/>
              </a:rPr>
              <a:t>6- Hallucinations </a:t>
            </a:r>
            <a:r>
              <a:rPr lang="en-US" sz="2400" b="1" dirty="0">
                <a:solidFill>
                  <a:schemeClr val="bg1"/>
                </a:solidFill>
                <a:latin typeface="Arial" panose="020B0604020202020204" pitchFamily="34" charset="0"/>
                <a:cs typeface="Arial" panose="020B0604020202020204" pitchFamily="34" charset="0"/>
              </a:rPr>
              <a:t>This can occur when we give high concentration of N2O (&gt; 60 %) so reduce the dosage of N2O.</a:t>
            </a:r>
          </a:p>
        </p:txBody>
      </p:sp>
    </p:spTree>
    <p:extLst>
      <p:ext uri="{BB962C8B-B14F-4D97-AF65-F5344CB8AC3E}">
        <p14:creationId xmlns:p14="http://schemas.microsoft.com/office/powerpoint/2010/main" val="2842615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18011" y="326571"/>
            <a:ext cx="11086601" cy="1254035"/>
          </a:xfrm>
        </p:spPr>
        <p:style>
          <a:lnRef idx="3">
            <a:schemeClr val="lt1"/>
          </a:lnRef>
          <a:fillRef idx="1">
            <a:schemeClr val="accent5"/>
          </a:fillRef>
          <a:effectRef idx="1">
            <a:schemeClr val="accent5"/>
          </a:effectRef>
          <a:fontRef idx="minor">
            <a:schemeClr val="lt1"/>
          </a:fontRef>
        </p:style>
        <p:txBody>
          <a:bodyPr/>
          <a:lstStyle/>
          <a:p>
            <a:r>
              <a:rPr lang="en-US" b="1" spc="50" dirty="0">
                <a:ln w="9525" cmpd="sng">
                  <a:solidFill>
                    <a:schemeClr val="accent1"/>
                  </a:solidFill>
                  <a:prstDash val="solid"/>
                </a:ln>
                <a:solidFill>
                  <a:srgbClr val="70AD47">
                    <a:tint val="1000"/>
                  </a:srgbClr>
                </a:solidFill>
                <a:effectLst>
                  <a:glow rad="38100">
                    <a:schemeClr val="accent1">
                      <a:alpha val="40000"/>
                    </a:schemeClr>
                  </a:glow>
                </a:effectLst>
              </a:rPr>
              <a:t>Chronic Exposure to N2O </a:t>
            </a:r>
          </a:p>
        </p:txBody>
      </p:sp>
      <p:sp>
        <p:nvSpPr>
          <p:cNvPr id="3" name="عنصر نائب للمحتوى 2"/>
          <p:cNvSpPr>
            <a:spLocks noGrp="1"/>
          </p:cNvSpPr>
          <p:nvPr>
            <p:ph idx="1"/>
          </p:nvPr>
        </p:nvSpPr>
        <p:spPr>
          <a:xfrm>
            <a:off x="261257" y="1711234"/>
            <a:ext cx="11573692" cy="5146766"/>
          </a:xfrm>
        </p:spPr>
        <p:style>
          <a:lnRef idx="1">
            <a:schemeClr val="accent3"/>
          </a:lnRef>
          <a:fillRef idx="2">
            <a:schemeClr val="accent3"/>
          </a:fillRef>
          <a:effectRef idx="1">
            <a:schemeClr val="accent3"/>
          </a:effectRef>
          <a:fontRef idx="minor">
            <a:schemeClr val="dk1"/>
          </a:fontRef>
        </p:style>
        <p:txBody>
          <a:bodyPr>
            <a:noAutofit/>
          </a:bodyPr>
          <a:lstStyle/>
          <a:p>
            <a:r>
              <a:rPr lang="en-US" sz="2400" dirty="0">
                <a:latin typeface="Arial" panose="020B0604020202020204" pitchFamily="34" charset="0"/>
                <a:cs typeface="Arial" panose="020B0604020202020204" pitchFamily="34" charset="0"/>
              </a:rPr>
              <a:t>Can produce </a:t>
            </a:r>
            <a:r>
              <a:rPr lang="en-US" sz="2400" b="1" dirty="0">
                <a:solidFill>
                  <a:schemeClr val="accent6">
                    <a:lumMod val="75000"/>
                  </a:schemeClr>
                </a:solidFill>
                <a:latin typeface="Arial" panose="020B0604020202020204" pitchFamily="34" charset="0"/>
                <a:cs typeface="Arial" panose="020B0604020202020204" pitchFamily="34" charset="0"/>
              </a:rPr>
              <a:t>irreversible toxic changes</a:t>
            </a:r>
            <a:r>
              <a:rPr lang="en-US" sz="2400" dirty="0">
                <a:latin typeface="Arial" panose="020B0604020202020204" pitchFamily="34" charset="0"/>
                <a:cs typeface="Arial" panose="020B0604020202020204" pitchFamily="34" charset="0"/>
              </a:rPr>
              <a:t>, and should be a concern for dental </a:t>
            </a:r>
          </a:p>
          <a:p>
            <a:pPr marL="0" indent="0">
              <a:buNone/>
            </a:pPr>
            <a:r>
              <a:rPr lang="en-US" sz="2400" dirty="0">
                <a:latin typeface="Arial" panose="020B0604020202020204" pitchFamily="34" charset="0"/>
                <a:cs typeface="Arial" panose="020B0604020202020204" pitchFamily="34" charset="0"/>
              </a:rPr>
              <a:t>personnel working in environments in which nitrous oxide is administered to patients.” </a:t>
            </a:r>
          </a:p>
          <a:p>
            <a:r>
              <a:rPr lang="en-US" sz="2400" b="1" dirty="0">
                <a:solidFill>
                  <a:schemeClr val="accent6">
                    <a:lumMod val="75000"/>
                  </a:schemeClr>
                </a:solidFill>
                <a:latin typeface="Arial" panose="020B0604020202020204" pitchFamily="34" charset="0"/>
                <a:cs typeface="Arial" panose="020B0604020202020204" pitchFamily="34" charset="0"/>
              </a:rPr>
              <a:t>Chronic exposure may cause disorders </a:t>
            </a:r>
            <a:r>
              <a:rPr lang="en-US" sz="2400" dirty="0">
                <a:latin typeface="Arial" panose="020B0604020202020204" pitchFamily="34" charset="0"/>
                <a:cs typeface="Arial" panose="020B0604020202020204" pitchFamily="34" charset="0"/>
              </a:rPr>
              <a:t>in the: </a:t>
            </a:r>
          </a:p>
          <a:p>
            <a:pPr marL="0" indent="0">
              <a:buNone/>
            </a:pPr>
            <a:r>
              <a:rPr lang="en-US" sz="2400" dirty="0">
                <a:latin typeface="Arial" panose="020B0604020202020204" pitchFamily="34" charset="0"/>
                <a:cs typeface="Arial" panose="020B0604020202020204" pitchFamily="34" charset="0"/>
              </a:rPr>
              <a:t> Respiratory system </a:t>
            </a:r>
          </a:p>
          <a:p>
            <a:pPr marL="0" indent="0">
              <a:buNone/>
            </a:pPr>
            <a:r>
              <a:rPr lang="en-US" sz="2400" dirty="0">
                <a:latin typeface="Arial" panose="020B0604020202020204" pitchFamily="34" charset="0"/>
                <a:cs typeface="Arial" panose="020B0604020202020204" pitchFamily="34" charset="0"/>
              </a:rPr>
              <a:t> Hematological </a:t>
            </a:r>
          </a:p>
          <a:p>
            <a:pPr marL="0" indent="0">
              <a:buNone/>
            </a:pPr>
            <a:r>
              <a:rPr lang="en-US" sz="2400" dirty="0">
                <a:latin typeface="Arial" panose="020B0604020202020204" pitchFamily="34" charset="0"/>
                <a:cs typeface="Arial" panose="020B0604020202020204" pitchFamily="34" charset="0"/>
              </a:rPr>
              <a:t>Immunological </a:t>
            </a:r>
          </a:p>
          <a:p>
            <a:pPr marL="0" indent="0">
              <a:buNone/>
            </a:pPr>
            <a:r>
              <a:rPr lang="en-US" sz="2400" dirty="0">
                <a:latin typeface="Arial" panose="020B0604020202020204" pitchFamily="34" charset="0"/>
                <a:cs typeface="Arial" panose="020B0604020202020204" pitchFamily="34" charset="0"/>
              </a:rPr>
              <a:t> Liver</a:t>
            </a:r>
          </a:p>
          <a:p>
            <a:pPr marL="0" indent="0">
              <a:buNone/>
            </a:pPr>
            <a:r>
              <a:rPr lang="en-US" sz="2400" dirty="0">
                <a:latin typeface="Arial" panose="020B0604020202020204" pitchFamily="34" charset="0"/>
                <a:cs typeface="Arial" panose="020B0604020202020204" pitchFamily="34" charset="0"/>
              </a:rPr>
              <a:t>  Kidney </a:t>
            </a:r>
          </a:p>
          <a:p>
            <a:pPr marL="0" indent="0">
              <a:buNone/>
            </a:pPr>
            <a:r>
              <a:rPr lang="en-US" sz="2400" dirty="0">
                <a:latin typeface="Arial" panose="020B0604020202020204" pitchFamily="34" charset="0"/>
                <a:cs typeface="Arial" panose="020B0604020202020204" pitchFamily="34" charset="0"/>
              </a:rPr>
              <a:t> Neurological such as loss of concentration, numbness and paresthesia, ataxia, loss of bladder control, loss of bowel sphincter control. </a:t>
            </a:r>
          </a:p>
        </p:txBody>
      </p:sp>
    </p:spTree>
    <p:extLst>
      <p:ext uri="{BB962C8B-B14F-4D97-AF65-F5344CB8AC3E}">
        <p14:creationId xmlns:p14="http://schemas.microsoft.com/office/powerpoint/2010/main" val="3397853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61703" y="431074"/>
            <a:ext cx="10942909" cy="1240972"/>
          </a:xfrm>
        </p:spPr>
        <p:style>
          <a:lnRef idx="1">
            <a:schemeClr val="accent6"/>
          </a:lnRef>
          <a:fillRef idx="3">
            <a:schemeClr val="accent6"/>
          </a:fillRef>
          <a:effectRef idx="2">
            <a:schemeClr val="accent6"/>
          </a:effectRef>
          <a:fontRef idx="minor">
            <a:schemeClr val="lt1"/>
          </a:fontRef>
        </p:style>
        <p:txBody>
          <a:bodyPr/>
          <a:lstStyle/>
          <a:p>
            <a:r>
              <a:rPr lang="en-US" b="1" spc="50" dirty="0">
                <a:ln w="9525" cmpd="sng">
                  <a:solidFill>
                    <a:schemeClr val="accent1"/>
                  </a:solidFill>
                  <a:prstDash val="solid"/>
                </a:ln>
                <a:solidFill>
                  <a:srgbClr val="70AD47">
                    <a:tint val="1000"/>
                  </a:srgbClr>
                </a:solidFill>
                <a:effectLst>
                  <a:glow rad="38100">
                    <a:schemeClr val="accent1">
                      <a:alpha val="40000"/>
                    </a:schemeClr>
                  </a:glow>
                </a:effectLst>
              </a:rPr>
              <a:t>Controlling N2O in the operatory: </a:t>
            </a:r>
          </a:p>
        </p:txBody>
      </p:sp>
      <p:sp>
        <p:nvSpPr>
          <p:cNvPr id="3" name="عنصر نائب للمحتوى 2"/>
          <p:cNvSpPr>
            <a:spLocks noGrp="1"/>
          </p:cNvSpPr>
          <p:nvPr>
            <p:ph idx="1"/>
          </p:nvPr>
        </p:nvSpPr>
        <p:spPr>
          <a:xfrm>
            <a:off x="431075" y="1972491"/>
            <a:ext cx="11377748" cy="4650378"/>
          </a:xfrm>
        </p:spPr>
        <p:style>
          <a:lnRef idx="1">
            <a:schemeClr val="accent1"/>
          </a:lnRef>
          <a:fillRef idx="2">
            <a:schemeClr val="accent1"/>
          </a:fillRef>
          <a:effectRef idx="1">
            <a:schemeClr val="accent1"/>
          </a:effectRef>
          <a:fontRef idx="minor">
            <a:schemeClr val="dk1"/>
          </a:fontRef>
        </p:style>
        <p:txBody>
          <a:bodyPr>
            <a:normAutofit/>
          </a:bodyPr>
          <a:lstStyle/>
          <a:p>
            <a:r>
              <a:rPr lang="en-US" sz="2800" b="1" dirty="0">
                <a:solidFill>
                  <a:schemeClr val="accent6">
                    <a:lumMod val="75000"/>
                  </a:schemeClr>
                </a:solidFill>
                <a:latin typeface="Arial" panose="020B0604020202020204" pitchFamily="34" charset="0"/>
                <a:cs typeface="Arial" panose="020B0604020202020204" pitchFamily="34" charset="0"/>
              </a:rPr>
              <a:t>To minimize the risk of chronic exposure:</a:t>
            </a:r>
          </a:p>
          <a:p>
            <a:r>
              <a:rPr lang="en-US" sz="2400" dirty="0">
                <a:latin typeface="Arial" panose="020B0604020202020204" pitchFamily="34" charset="0"/>
                <a:cs typeface="Arial" panose="020B0604020202020204" pitchFamily="34" charset="0"/>
              </a:rPr>
              <a:t> Good scavenging system </a:t>
            </a:r>
          </a:p>
          <a:p>
            <a:r>
              <a:rPr lang="en-US" sz="2400" dirty="0">
                <a:latin typeface="Arial" panose="020B0604020202020204" pitchFamily="34" charset="0"/>
                <a:cs typeface="Arial" panose="020B0604020202020204" pitchFamily="34" charset="0"/>
              </a:rPr>
              <a:t> Adequate circulation of the room air</a:t>
            </a:r>
          </a:p>
          <a:p>
            <a:r>
              <a:rPr lang="en-US" sz="2400" dirty="0">
                <a:latin typeface="Arial" panose="020B0604020202020204" pitchFamily="34" charset="0"/>
                <a:cs typeface="Arial" panose="020B0604020202020204" pitchFamily="34" charset="0"/>
              </a:rPr>
              <a:t> Limiting of speech and mouth breathing by the patient </a:t>
            </a:r>
          </a:p>
          <a:p>
            <a:r>
              <a:rPr lang="en-US" sz="2400" dirty="0">
                <a:latin typeface="Arial" panose="020B0604020202020204" pitchFamily="34" charset="0"/>
                <a:cs typeface="Arial" panose="020B0604020202020204" pitchFamily="34" charset="0"/>
              </a:rPr>
              <a:t> Chose the proper size of the nasal hood</a:t>
            </a:r>
          </a:p>
          <a:p>
            <a:r>
              <a:rPr lang="en-US" sz="2800" b="1" dirty="0">
                <a:solidFill>
                  <a:schemeClr val="accent6">
                    <a:lumMod val="75000"/>
                  </a:schemeClr>
                </a:solidFill>
                <a:latin typeface="Arial" panose="020B0604020202020204" pitchFamily="34" charset="0"/>
                <a:cs typeface="Arial" panose="020B0604020202020204" pitchFamily="34" charset="0"/>
              </a:rPr>
              <a:t>Note:</a:t>
            </a:r>
          </a:p>
          <a:p>
            <a:r>
              <a:rPr lang="en-US" sz="2400" dirty="0">
                <a:latin typeface="Arial" panose="020B0604020202020204" pitchFamily="34" charset="0"/>
                <a:cs typeface="Arial" panose="020B0604020202020204" pitchFamily="34" charset="0"/>
              </a:rPr>
              <a:t> </a:t>
            </a:r>
            <a:r>
              <a:rPr lang="en-US" sz="2400" dirty="0">
                <a:solidFill>
                  <a:schemeClr val="accent6">
                    <a:lumMod val="75000"/>
                  </a:schemeClr>
                </a:solidFill>
                <a:latin typeface="Arial" panose="020B0604020202020204" pitchFamily="34" charset="0"/>
                <a:cs typeface="Arial" panose="020B0604020202020204" pitchFamily="34" charset="0"/>
              </a:rPr>
              <a:t>Nitrous oxide is </a:t>
            </a:r>
            <a:r>
              <a:rPr lang="en-US" sz="2400" b="1" dirty="0">
                <a:solidFill>
                  <a:schemeClr val="accent6">
                    <a:lumMod val="75000"/>
                  </a:schemeClr>
                </a:solidFill>
                <a:latin typeface="Arial" panose="020B0604020202020204" pitchFamily="34" charset="0"/>
                <a:cs typeface="Arial" panose="020B0604020202020204" pitchFamily="34" charset="0"/>
              </a:rPr>
              <a:t>not </a:t>
            </a:r>
            <a:r>
              <a:rPr lang="en-US" sz="2400" dirty="0">
                <a:solidFill>
                  <a:schemeClr val="accent6">
                    <a:lumMod val="75000"/>
                  </a:schemeClr>
                </a:solidFill>
                <a:latin typeface="Arial" panose="020B0604020202020204" pitchFamily="34" charset="0"/>
                <a:cs typeface="Arial" panose="020B0604020202020204" pitchFamily="34" charset="0"/>
              </a:rPr>
              <a:t>a substitute for the traditional behavior management </a:t>
            </a:r>
            <a:r>
              <a:rPr lang="en-US" sz="2400" dirty="0">
                <a:latin typeface="Arial" panose="020B0604020202020204" pitchFamily="34" charset="0"/>
                <a:cs typeface="Arial" panose="020B0604020202020204" pitchFamily="34" charset="0"/>
              </a:rPr>
              <a:t>technique and it should be considered an adjunct to aid in the management of mild to moderate anxious child who is capable to cooperate in the dental chair</a:t>
            </a:r>
          </a:p>
        </p:txBody>
      </p:sp>
    </p:spTree>
    <p:extLst>
      <p:ext uri="{BB962C8B-B14F-4D97-AF65-F5344CB8AC3E}">
        <p14:creationId xmlns:p14="http://schemas.microsoft.com/office/powerpoint/2010/main" val="2606780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49426" y="1515290"/>
            <a:ext cx="4771614" cy="862149"/>
          </a:xfrm>
        </p:spPr>
        <p:txBody>
          <a:bodyPr/>
          <a:lstStyle/>
          <a:p>
            <a:pPr algn="ctr"/>
            <a:r>
              <a:rPr lang="en-US" b="1" dirty="0"/>
              <a:t>THANK YOU</a:t>
            </a:r>
          </a:p>
        </p:txBody>
      </p:sp>
      <p:pic>
        <p:nvPicPr>
          <p:cNvPr id="4" name="عنصر نائب للمحتوى 3"/>
          <p:cNvPicPr>
            <a:picLocks noGrp="1" noChangeAspect="1"/>
          </p:cNvPicPr>
          <p:nvPr>
            <p:ph idx="1"/>
          </p:nvPr>
        </p:nvPicPr>
        <p:blipFill>
          <a:blip r:embed="rId2"/>
          <a:stretch>
            <a:fillRect/>
          </a:stretch>
        </p:blipFill>
        <p:spPr>
          <a:xfrm>
            <a:off x="4043141" y="2159726"/>
            <a:ext cx="4277899" cy="3778250"/>
          </a:xfrm>
          <a:prstGeom prst="rect">
            <a:avLst/>
          </a:prstGeom>
        </p:spPr>
      </p:pic>
    </p:spTree>
    <p:extLst>
      <p:ext uri="{BB962C8B-B14F-4D97-AF65-F5344CB8AC3E}">
        <p14:creationId xmlns:p14="http://schemas.microsoft.com/office/powerpoint/2010/main" val="1716703757"/>
      </p:ext>
    </p:extLst>
  </p:cSld>
  <p:clrMapOvr>
    <a:masterClrMapping/>
  </p:clrMapOvr>
</p:sld>
</file>

<file path=ppt/theme/theme1.xml><?xml version="1.0" encoding="utf-8"?>
<a:theme xmlns:a="http://schemas.openxmlformats.org/drawingml/2006/main" name="ربطة">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قطرة">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Wisp</Template>
  <TotalTime>955</TotalTime>
  <Words>1640</Words>
  <Application>Microsoft Office PowerPoint</Application>
  <PresentationFormat>شاشة عريضة</PresentationFormat>
  <Paragraphs>146</Paragraphs>
  <Slides>27</Slides>
  <Notes>0</Notes>
  <HiddenSlides>0</HiddenSlides>
  <MMClips>0</MMClips>
  <ScaleCrop>false</ScaleCrop>
  <HeadingPairs>
    <vt:vector size="6" baseType="variant">
      <vt:variant>
        <vt:lpstr>الخطوط المستخدمة</vt:lpstr>
      </vt:variant>
      <vt:variant>
        <vt:i4>7</vt:i4>
      </vt:variant>
      <vt:variant>
        <vt:lpstr>نسق</vt:lpstr>
      </vt:variant>
      <vt:variant>
        <vt:i4>2</vt:i4>
      </vt:variant>
      <vt:variant>
        <vt:lpstr>عناوين الشرائح</vt:lpstr>
      </vt:variant>
      <vt:variant>
        <vt:i4>27</vt:i4>
      </vt:variant>
    </vt:vector>
  </HeadingPairs>
  <TitlesOfParts>
    <vt:vector size="36" baseType="lpstr">
      <vt:lpstr>Arial</vt:lpstr>
      <vt:lpstr>Book Antiqua</vt:lpstr>
      <vt:lpstr>Century Gothic</vt:lpstr>
      <vt:lpstr>Tw Cen MT</vt:lpstr>
      <vt:lpstr>Wingdings</vt:lpstr>
      <vt:lpstr>Wingdings 2</vt:lpstr>
      <vt:lpstr>Wingdings 3</vt:lpstr>
      <vt:lpstr>ربطة</vt:lpstr>
      <vt:lpstr>قطرة</vt:lpstr>
      <vt:lpstr>Pharmacological  Management  of   Child Behavior Part TWO   Pedodontic Dentistry \ 5th-grade Lec.7</vt:lpstr>
      <vt:lpstr>Pharmacologic Management of Patient Behavior (2)</vt:lpstr>
      <vt:lpstr>DRUGS AND AGENTS USED FOR SEDATION </vt:lpstr>
      <vt:lpstr>Nitrous oxide</vt:lpstr>
      <vt:lpstr>The objectives of nitrous oxide sedation, as stated by the American Academy of Pediatric Dentistry</vt:lpstr>
      <vt:lpstr>Disadvantages of nitrous oxide–oxygen inhalation may include:</vt:lpstr>
      <vt:lpstr>Action (Pharmacodynamics) of N2O</vt:lpstr>
      <vt:lpstr>Onset:</vt:lpstr>
      <vt:lpstr>Elimination</vt:lpstr>
      <vt:lpstr>Requirements of the equipment used for the induction of N2O</vt:lpstr>
      <vt:lpstr>Requirements of the equipment used for the induction of N2O</vt:lpstr>
      <vt:lpstr>Types of Inhalation</vt:lpstr>
      <vt:lpstr>Components of the continuous flow unit</vt:lpstr>
      <vt:lpstr>عرض تقديمي في PowerPoint</vt:lpstr>
      <vt:lpstr>Techniques</vt:lpstr>
      <vt:lpstr>1- Slow induction technique </vt:lpstr>
      <vt:lpstr>1- Slow induction technique </vt:lpstr>
      <vt:lpstr>1- Slow induction technique </vt:lpstr>
      <vt:lpstr>1- Slow induction technique </vt:lpstr>
      <vt:lpstr>1- Slow induction technique </vt:lpstr>
      <vt:lpstr>2- Rapid induction technique Initiation</vt:lpstr>
      <vt:lpstr>Common problems associated with N2O</vt:lpstr>
      <vt:lpstr>Common problems associated with N2O</vt:lpstr>
      <vt:lpstr>Common problems associated with N2O</vt:lpstr>
      <vt:lpstr>Chronic Exposure to N2O </vt:lpstr>
      <vt:lpstr>Controlling N2O in the operatory: </vt:lpstr>
      <vt:lpstr>THANK YOU</vt:lpstr>
    </vt:vector>
  </TitlesOfParts>
  <Company>Microsoft (C)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Pharmacologic Management of Patient Behavior (2)</dc:title>
  <dc:creator>Windows User</dc:creator>
  <cp:lastModifiedBy>MUKHALLED SALIM</cp:lastModifiedBy>
  <cp:revision>67</cp:revision>
  <dcterms:created xsi:type="dcterms:W3CDTF">2023-04-04T05:47:22Z</dcterms:created>
  <dcterms:modified xsi:type="dcterms:W3CDTF">2024-10-27T15:33:47Z</dcterms:modified>
</cp:coreProperties>
</file>