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6" r:id="rId2"/>
    <p:sldId id="256" r:id="rId3"/>
    <p:sldId id="258" r:id="rId4"/>
    <p:sldId id="283" r:id="rId5"/>
    <p:sldId id="261" r:id="rId6"/>
    <p:sldId id="262" r:id="rId7"/>
    <p:sldId id="284" r:id="rId8"/>
    <p:sldId id="294" r:id="rId9"/>
    <p:sldId id="295" r:id="rId10"/>
    <p:sldId id="296" r:id="rId11"/>
    <p:sldId id="297" r:id="rId12"/>
    <p:sldId id="298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6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-1166" y="-47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1424" y="1404257"/>
            <a:ext cx="10363200" cy="1643743"/>
          </a:xfrm>
          <a:extLst/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>
                <a:solidFill>
                  <a:srgbClr val="00B050"/>
                </a:solidFill>
              </a:rPr>
              <a:t/>
            </a:r>
            <a:br>
              <a:rPr lang="en-US" sz="3600" dirty="0">
                <a:solidFill>
                  <a:srgbClr val="00B050"/>
                </a:solidFill>
              </a:rPr>
            </a:br>
            <a:r>
              <a:rPr lang="en-US" sz="3600" b="1" dirty="0">
                <a:solidFill>
                  <a:srgbClr val="00B050"/>
                </a:solidFill>
              </a:rPr>
              <a:t>Pharmacological  Management  of   Child Behavior</a:t>
            </a:r>
            <a:br>
              <a:rPr lang="en-US" sz="3600" b="1" dirty="0">
                <a:solidFill>
                  <a:srgbClr val="00B050"/>
                </a:solidFill>
              </a:rPr>
            </a:br>
            <a:r>
              <a:rPr lang="en-US" sz="3600" b="1" dirty="0">
                <a:solidFill>
                  <a:srgbClr val="00B050"/>
                </a:solidFill>
              </a:rPr>
              <a:t>Part </a:t>
            </a:r>
            <a:r>
              <a:rPr lang="en-US" sz="3600" b="1" dirty="0" smtClean="0">
                <a:solidFill>
                  <a:srgbClr val="00B050"/>
                </a:solidFill>
              </a:rPr>
              <a:t>Three</a:t>
            </a:r>
            <a:r>
              <a:rPr lang="en-US" sz="3600" dirty="0">
                <a:solidFill>
                  <a:srgbClr val="00B050"/>
                </a:solidFill>
              </a:rPr>
              <a:t/>
            </a:r>
            <a:br>
              <a:rPr lang="en-US" sz="3600" dirty="0">
                <a:solidFill>
                  <a:srgbClr val="00B050"/>
                </a:solidFill>
              </a:rPr>
            </a:br>
            <a:r>
              <a:rPr lang="en-US" sz="3600" dirty="0">
                <a:solidFill>
                  <a:srgbClr val="00B050"/>
                </a:solidFill>
                <a:cs typeface="+mj-cs"/>
              </a:rPr>
              <a:t/>
            </a:r>
            <a:br>
              <a:rPr lang="en-US" sz="3600" dirty="0">
                <a:solidFill>
                  <a:srgbClr val="00B050"/>
                </a:solidFill>
                <a:cs typeface="+mj-cs"/>
              </a:rPr>
            </a:br>
            <a:r>
              <a:rPr sz="4000" dirty="0" err="1" smtClean="0">
                <a:solidFill>
                  <a:srgbClr val="FF0000"/>
                </a:solidFill>
                <a:cs typeface="+mj-cs"/>
              </a:rPr>
              <a:t>Pedodontic</a:t>
            </a:r>
            <a:r>
              <a:rPr sz="4000" dirty="0" smtClean="0">
                <a:solidFill>
                  <a:srgbClr val="FF0000"/>
                </a:solidFill>
                <a:cs typeface="+mj-cs"/>
              </a:rPr>
              <a:t> Dentistry \ 5</a:t>
            </a:r>
            <a:r>
              <a:rPr sz="4000" baseline="30000" dirty="0" smtClean="0">
                <a:solidFill>
                  <a:srgbClr val="FF0000"/>
                </a:solidFill>
                <a:cs typeface="+mj-cs"/>
              </a:rPr>
              <a:t>th</a:t>
            </a:r>
            <a:r>
              <a:rPr sz="4000" dirty="0" smtClean="0">
                <a:solidFill>
                  <a:srgbClr val="FF0000"/>
                </a:solidFill>
                <a:cs typeface="+mj-cs"/>
              </a:rPr>
              <a:t>-grade</a:t>
            </a:r>
            <a:r>
              <a:rPr dirty="0" smtClean="0">
                <a:solidFill>
                  <a:prstClr val="black"/>
                </a:solidFill>
                <a:cs typeface="+mj-cs"/>
              </a:rPr>
              <a:t/>
            </a:r>
            <a:br>
              <a:rPr dirty="0" smtClean="0">
                <a:solidFill>
                  <a:prstClr val="black"/>
                </a:solidFill>
                <a:cs typeface="+mj-cs"/>
              </a:rPr>
            </a:br>
            <a:r>
              <a:rPr dirty="0" smtClean="0">
                <a:solidFill>
                  <a:srgbClr val="C00000"/>
                </a:solidFill>
                <a:cs typeface="+mj-cs"/>
              </a:rPr>
              <a:t>Lec.</a:t>
            </a:r>
            <a:r>
              <a:rPr lang="en-US" dirty="0">
                <a:solidFill>
                  <a:srgbClr val="C00000"/>
                </a:solidFill>
              </a:rPr>
              <a:t>8</a:t>
            </a:r>
            <a:endParaRPr lang="ar-SA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2279650"/>
          </a:xfrm>
        </p:spPr>
        <p:txBody>
          <a:bodyPr>
            <a:noAutofit/>
          </a:bodyPr>
          <a:lstStyle/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Dr. </a:t>
            </a:r>
            <a:r>
              <a:rPr lang="en-US" altLang="ar-IQ" sz="2400" b="1" dirty="0" err="1">
                <a:solidFill>
                  <a:srgbClr val="FF0000"/>
                </a:solidFill>
                <a:latin typeface="Book Antiqua"/>
                <a:cs typeface="Times New Roman"/>
              </a:rPr>
              <a:t>Mukhalled</a:t>
            </a: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 </a:t>
            </a:r>
            <a:r>
              <a:rPr lang="en-US" altLang="ar-IQ" sz="2400" b="1" dirty="0" err="1">
                <a:solidFill>
                  <a:srgbClr val="FF0000"/>
                </a:solidFill>
                <a:latin typeface="Book Antiqua"/>
                <a:cs typeface="Times New Roman"/>
              </a:rPr>
              <a:t>alasady</a:t>
            </a:r>
            <a:endParaRPr lang="en-US" altLang="ar-IQ" sz="2400" b="1" dirty="0">
              <a:solidFill>
                <a:srgbClr val="FF0000"/>
              </a:solidFill>
              <a:latin typeface="Book Antiqua"/>
              <a:cs typeface="Times New Roman"/>
            </a:endParaRP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Oral &amp; Maxillofacial </a:t>
            </a:r>
            <a:r>
              <a:rPr lang="en-US" altLang="ar-IQ" sz="2400" b="1" dirty="0" smtClean="0">
                <a:solidFill>
                  <a:srgbClr val="FF0000"/>
                </a:solidFill>
                <a:latin typeface="Book Antiqua"/>
                <a:cs typeface="Times New Roman"/>
              </a:rPr>
              <a:t>surgeon</a:t>
            </a: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 smtClean="0">
                <a:solidFill>
                  <a:srgbClr val="FF0000"/>
                </a:solidFill>
                <a:latin typeface="Book Antiqua"/>
                <a:cs typeface="Times New Roman"/>
              </a:rPr>
              <a:t>B.D.S</a:t>
            </a:r>
            <a:r>
              <a:rPr lang="en-US" altLang="ar-IQ" sz="2400" b="1" dirty="0">
                <a:solidFill>
                  <a:srgbClr val="FF0000"/>
                </a:solidFill>
                <a:latin typeface="Book Antiqua"/>
                <a:cs typeface="Times New Roman"/>
              </a:rPr>
              <a:t>. – C.A.B.M.F.S</a:t>
            </a: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 smtClean="0">
                <a:solidFill>
                  <a:srgbClr val="00B0F0"/>
                </a:solidFill>
                <a:latin typeface="Book Antiqua"/>
                <a:cs typeface="Times New Roman"/>
              </a:rPr>
              <a:t>College of dentistry\University</a:t>
            </a:r>
          </a:p>
          <a:p>
            <a:pPr marL="73152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defRPr/>
            </a:pPr>
            <a:r>
              <a:rPr lang="en-US" altLang="ar-IQ" sz="2400" b="1" dirty="0" smtClean="0">
                <a:solidFill>
                  <a:srgbClr val="00B0F0"/>
                </a:solidFill>
                <a:latin typeface="Book Antiqua"/>
                <a:cs typeface="Times New Roman"/>
              </a:rPr>
              <a:t> of Al- </a:t>
            </a:r>
            <a:r>
              <a:rPr lang="en-US" altLang="ar-IQ" sz="2400" b="1" dirty="0" err="1" smtClean="0">
                <a:solidFill>
                  <a:srgbClr val="00B0F0"/>
                </a:solidFill>
                <a:latin typeface="Book Antiqua"/>
                <a:cs typeface="Times New Roman"/>
              </a:rPr>
              <a:t>Muthanna</a:t>
            </a:r>
            <a:endParaRPr lang="en-US" altLang="ar-IQ" sz="2400" b="1" dirty="0">
              <a:solidFill>
                <a:srgbClr val="00B0F0"/>
              </a:solidFill>
              <a:latin typeface="Book Antiqua"/>
              <a:cs typeface="Times New Roman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ar-SA" sz="24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67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345475" y="1214847"/>
            <a:ext cx="10159138" cy="1828800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</a:rPr>
              <a:t>Pharmacologic Management of Patient </a:t>
            </a:r>
            <a:r>
              <a:rPr lang="en-US" b="1">
                <a:ln/>
                <a:solidFill>
                  <a:schemeClr val="accent4"/>
                </a:solidFill>
              </a:rPr>
              <a:t>Behavior </a:t>
            </a:r>
            <a:r>
              <a:rPr lang="en-US" b="1" smtClean="0">
                <a:ln/>
                <a:solidFill>
                  <a:schemeClr val="accent4"/>
                </a:solidFill>
              </a:rPr>
              <a:t>(3)</a:t>
            </a:r>
            <a:endParaRPr lang="en-US" b="1" dirty="0">
              <a:ln/>
              <a:solidFill>
                <a:schemeClr val="accent4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535" y="3338326"/>
            <a:ext cx="5688061" cy="2402032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497" y="3160211"/>
            <a:ext cx="3346994" cy="299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62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32857" y="182880"/>
            <a:ext cx="9871755" cy="12801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DRUGS AND AGENTS USED FOR SEDATION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61703" y="1619793"/>
            <a:ext cx="11064240" cy="5238207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en-US" sz="24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Hydroxyzine (</a:t>
            </a:r>
            <a:r>
              <a:rPr lang="en-US" sz="2400" b="1" u="sng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Atarax</a:t>
            </a:r>
            <a:r>
              <a:rPr lang="en-US" sz="24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u="sng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Vistaril</a:t>
            </a:r>
            <a:r>
              <a:rPr lang="en-US" sz="24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ar-IQ" sz="2400" b="1" u="sng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ar-IQ" sz="24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Antihistamine with weak sedative, anticholinergic, and antiemetic properties. </a:t>
            </a:r>
            <a:endParaRPr lang="en-US" sz="24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normal doses, it has </a:t>
            </a: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cardiovascular or respiratory depressant effects</a:t>
            </a:r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Absorption through the </a:t>
            </a: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gastrointestinal tract is relatively </a:t>
            </a:r>
            <a:r>
              <a:rPr lang="en-US" sz="24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rapid</a:t>
            </a:r>
          </a:p>
          <a:p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onset of action 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occurring </a:t>
            </a:r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 to 30 minutes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Peak levels occur </a:t>
            </a: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 2 hours </a:t>
            </a:r>
          </a:p>
          <a:p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Recovery is </a:t>
            </a:r>
            <a:r>
              <a:rPr lang="en-US" sz="24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slow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reflected by the mean half-life of 3 hours. </a:t>
            </a:r>
          </a:p>
          <a:p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able </a:t>
            </a:r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two forms, hydroxyzine hydrochloride (</a:t>
            </a:r>
            <a:r>
              <a:rPr lang="en-US"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Atarax</a:t>
            </a:r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and hydroxyzine </a:t>
            </a:r>
            <a:r>
              <a:rPr lang="en-US"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pamoate</a:t>
            </a:r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Vistaril</a:t>
            </a:r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271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32857" y="182880"/>
            <a:ext cx="9871755" cy="12801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DRUGS AND AGENTS USED FOR SEDATION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61703" y="1619793"/>
            <a:ext cx="11064240" cy="5238207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en-US" sz="24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Hydroxyzine (</a:t>
            </a:r>
            <a:r>
              <a:rPr lang="en-US" sz="2400" b="1" u="sng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Atarax</a:t>
            </a:r>
            <a:r>
              <a:rPr lang="en-US" sz="24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u="sng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Vistaril</a:t>
            </a:r>
            <a:r>
              <a:rPr lang="en-US" sz="24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ar-IQ" sz="2400" b="1" u="sng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b="1" u="sng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Administration is preferably by the </a:t>
            </a: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oral route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intramuscular injection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must be deep in a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large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muscle mass. </a:t>
            </a:r>
            <a:endParaRPr lang="en-US" sz="2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drug </a:t>
            </a:r>
            <a:r>
              <a:rPr lang="en-US" sz="2400" b="1" u="sng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should not be injected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subcutaneously or intravenously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because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 potential tissue necrosis and hemolysis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Dosage: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0.5 to 1.0 mg/kg </a:t>
            </a:r>
          </a:p>
          <a:p>
            <a:r>
              <a:rPr lang="en-US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Side </a:t>
            </a:r>
            <a:r>
              <a:rPr lang="en-US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prolonged drowsiness, ataxia, dry mouth. In children, paradoxical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reactions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may occur at sedative doses.</a:t>
            </a:r>
            <a:endParaRPr lang="ar-IQ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61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18011" y="418011"/>
            <a:ext cx="11142618" cy="10058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BENZODIAZEPINE AGONISTS AND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ANTAGONISTS</a:t>
            </a:r>
            <a:r>
              <a:rPr lang="en-US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6571" y="1724297"/>
            <a:ext cx="11534503" cy="476794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Midazolam (Versed</a:t>
            </a:r>
            <a:r>
              <a:rPr lang="en-US" sz="2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 is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water soluble type of benzodiazepine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clinical potency of midazolam is 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estimated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 2 to 5 times the potency </a:t>
            </a:r>
            <a:r>
              <a:rPr lang="en-US" sz="20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 diazepam</a:t>
            </a:r>
            <a:r>
              <a:rPr lang="en-US" sz="2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00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Onset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action </a:t>
            </a:r>
            <a:r>
              <a:rPr lang="en-US" sz="2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3-5 minutes after IV </a:t>
            </a:r>
          </a:p>
          <a:p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administration and recovery take place in </a:t>
            </a:r>
            <a:r>
              <a:rPr lang="en-US" sz="2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2-6 hrs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elimination half-time of 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midazolam 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significantly </a:t>
            </a:r>
            <a:r>
              <a:rPr lang="en-US" sz="2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shorter 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that of diazepam. </a:t>
            </a:r>
            <a:endParaRPr lang="en-US" sz="2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Cognitive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testing in adults shows return of normal mental function 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within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 hours. </a:t>
            </a:r>
            <a:endParaRPr lang="en-US" sz="2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Adverse drug reaction </a:t>
            </a:r>
          </a:p>
          <a:p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Respiratory depression dose, defendant risk of apnea, more often when used with narcotics, Hypertension </a:t>
            </a:r>
          </a:p>
          <a:p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n w="10160">
                <a:solidFill>
                  <a:schemeClr val="accent5"/>
                </a:solidFill>
                <a:prstDash val="solid"/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36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18011" y="418011"/>
            <a:ext cx="6074229" cy="90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Sedative- hypnotics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69817" y="1606731"/>
            <a:ext cx="11652069" cy="484631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u="sng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Barbiturate:</a:t>
            </a:r>
            <a:endParaRPr lang="en-US" sz="28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Can produce all levels of 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CNS depression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ranging from mild sedation to general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anesthesia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deep coma.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Their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are of 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limited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value for pediatric patients.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Chloral Hydrate 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oral administration, the drug was characterized by a 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slow 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onset time (30 to 60 minutes)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had a duration of action of 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to 8 hours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with an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elimination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half-life 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8 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11 hours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Children given chloral hydrate would often enter a period of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disinhibition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before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reaching a level of clinically useful sedation. </a:t>
            </a:r>
          </a:p>
        </p:txBody>
      </p:sp>
    </p:spTree>
    <p:extLst>
      <p:ext uri="{BB962C8B-B14F-4D97-AF65-F5344CB8AC3E}">
        <p14:creationId xmlns:p14="http://schemas.microsoft.com/office/powerpoint/2010/main" val="17546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18011" y="418011"/>
            <a:ext cx="6074229" cy="901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Sedative- hypnotics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48194" y="1423851"/>
            <a:ext cx="11573692" cy="543414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Chloral Hydrate: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drug causes prolonged drowsiness </a:t>
            </a:r>
            <a:r>
              <a:rPr lang="en-US" sz="200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sleep and respiratory depression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000" dirty="0" smtClean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</a:t>
            </a:r>
            <a:r>
              <a:rPr lang="en-US" sz="2000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dose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produces </a:t>
            </a:r>
            <a:r>
              <a:rPr lang="en-US" sz="200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anesthesia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000" dirty="0" smtClean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US" sz="200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avoided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patients with cardiac disease.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00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lethal dose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chloral hydrate is stated to </a:t>
            </a:r>
            <a:r>
              <a:rPr lang="en-US" sz="200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10 g in adults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yet ingestion of </a:t>
            </a:r>
            <a:r>
              <a:rPr lang="en-US" sz="200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g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been associated with a fatal </a:t>
            </a:r>
            <a:r>
              <a:rPr lang="en-US" sz="2000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 the drug dose not reliably produce sedation of a degree to permit operative </a:t>
            </a:r>
            <a:r>
              <a:rPr lang="en-US" sz="2000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procedures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lower doses, </a:t>
            </a:r>
            <a:r>
              <a:rPr lang="en-US" sz="200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tendency to push the dosage higher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achieve the </a:t>
            </a:r>
            <a:r>
              <a:rPr lang="en-US" sz="2000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necessary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sedation. </a:t>
            </a:r>
            <a:endParaRPr lang="en-US" sz="2000" dirty="0" smtClean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 a wide range of reported </a:t>
            </a:r>
            <a:r>
              <a:rPr lang="en-US" sz="200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toxicity,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drug may be an </a:t>
            </a:r>
            <a:r>
              <a:rPr lang="en-US" sz="200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unwise </a:t>
            </a:r>
            <a:r>
              <a:rPr lang="en-US" sz="2000" dirty="0" smtClean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choice </a:t>
            </a:r>
            <a:r>
              <a:rPr lang="en-US" sz="200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many pediatric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patients. </a:t>
            </a:r>
            <a:endParaRPr lang="en-US" sz="2000" dirty="0" smtClean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recommended </a:t>
            </a:r>
            <a:r>
              <a:rPr lang="en-US" sz="2000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young children </a:t>
            </a:r>
            <a:r>
              <a:rPr lang="en-US" sz="20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 not more </a:t>
            </a:r>
            <a:r>
              <a:rPr lang="en-US" sz="2000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 </a:t>
            </a:r>
            <a:r>
              <a:rPr lang="en-US" sz="200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g as a total </a:t>
            </a:r>
            <a:r>
              <a:rPr lang="en-US" sz="2000" dirty="0" smtClean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u="sng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Risks are increased when it is accompanied </a:t>
            </a:r>
            <a:r>
              <a:rPr lang="en-US" sz="2000" b="1" u="sng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2000" b="1" u="sng" dirty="0" smtClean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nitrous </a:t>
            </a:r>
            <a:r>
              <a:rPr lang="en-US" sz="2000" b="1" u="sng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oxide, narcotics or local </a:t>
            </a:r>
          </a:p>
          <a:p>
            <a:pPr marL="0" indent="0">
              <a:buNone/>
            </a:pPr>
            <a:r>
              <a:rPr lang="en-US" sz="2000" b="1" u="sng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anesthetic agents</a:t>
            </a:r>
            <a:endParaRPr lang="en-US" sz="2000" b="1" u="sng" dirty="0" smtClean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 smtClean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6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7" y="359229"/>
            <a:ext cx="10809514" cy="5987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945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24543"/>
            <a:ext cx="10221686" cy="619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174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217714"/>
            <a:ext cx="10689770" cy="618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889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87" y="315686"/>
            <a:ext cx="10755084" cy="611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609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915" y="424542"/>
            <a:ext cx="10330542" cy="598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17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14" y="359229"/>
            <a:ext cx="10189029" cy="616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2049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372" y="315686"/>
            <a:ext cx="9612086" cy="615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827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486" y="402772"/>
            <a:ext cx="9688285" cy="6150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124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71" y="381001"/>
            <a:ext cx="10678885" cy="578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73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029" y="337457"/>
            <a:ext cx="9895113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800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59229"/>
            <a:ext cx="10025743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918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71" y="326571"/>
            <a:ext cx="10156372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81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49426" y="1515290"/>
            <a:ext cx="4771614" cy="862149"/>
          </a:xfrm>
        </p:spPr>
        <p:txBody>
          <a:bodyPr/>
          <a:lstStyle/>
          <a:p>
            <a:pPr algn="ctr"/>
            <a:r>
              <a:rPr lang="en-US" b="1" dirty="0" smtClean="0"/>
              <a:t>THANK YOU</a:t>
            </a:r>
            <a:endParaRPr lang="en-US" b="1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3141" y="2159726"/>
            <a:ext cx="4277899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0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ربطة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1015</TotalTime>
  <Words>543</Words>
  <Application>Microsoft Office PowerPoint</Application>
  <PresentationFormat>مخصص</PresentationFormat>
  <Paragraphs>52</Paragraphs>
  <Slides>20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ربطة</vt:lpstr>
      <vt:lpstr> Pharmacological  Management  of   Child Behavior Part Three  Pedodontic Dentistry \ 5th-grade Lec.8</vt:lpstr>
      <vt:lpstr>Pharmacologic Management of Patient Behavior (3)</vt:lpstr>
      <vt:lpstr>DRUGS AND AGENTS USED FOR SEDATION </vt:lpstr>
      <vt:lpstr>DRUGS AND AGENTS USED FOR SEDATION </vt:lpstr>
      <vt:lpstr>BENZODIAZEPINE AGONISTS AND ANTAGONISTS:</vt:lpstr>
      <vt:lpstr>Sedative- hypnotics</vt:lpstr>
      <vt:lpstr>Sedative- hypnotics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THANK YOU</vt:lpstr>
    </vt:vector>
  </TitlesOfParts>
  <Company>Microsoft (C)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Pharmacologic Management of Patient Behavior (2)</dc:title>
  <dc:creator>Windows User</dc:creator>
  <cp:lastModifiedBy>DR.Ahmed Saker 2O11</cp:lastModifiedBy>
  <cp:revision>96</cp:revision>
  <dcterms:created xsi:type="dcterms:W3CDTF">2023-04-04T05:47:22Z</dcterms:created>
  <dcterms:modified xsi:type="dcterms:W3CDTF">2023-11-16T17:41:53Z</dcterms:modified>
</cp:coreProperties>
</file>