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0" r:id="rId2"/>
  </p:sldMasterIdLst>
  <p:sldIdLst>
    <p:sldId id="285" r:id="rId3"/>
    <p:sldId id="256" r:id="rId4"/>
    <p:sldId id="257" r:id="rId5"/>
    <p:sldId id="258" r:id="rId6"/>
    <p:sldId id="259" r:id="rId7"/>
    <p:sldId id="260" r:id="rId8"/>
    <p:sldId id="261" r:id="rId9"/>
    <p:sldId id="264" r:id="rId10"/>
    <p:sldId id="262" r:id="rId11"/>
    <p:sldId id="282" r:id="rId12"/>
    <p:sldId id="267" r:id="rId13"/>
    <p:sldId id="268" r:id="rId14"/>
    <p:sldId id="269" r:id="rId15"/>
    <p:sldId id="270" r:id="rId16"/>
    <p:sldId id="263" r:id="rId17"/>
    <p:sldId id="286" r:id="rId18"/>
    <p:sldId id="287" r:id="rId19"/>
    <p:sldId id="265" r:id="rId20"/>
    <p:sldId id="283" r:id="rId21"/>
    <p:sldId id="266" r:id="rId22"/>
    <p:sldId id="271" r:id="rId23"/>
    <p:sldId id="272" r:id="rId24"/>
    <p:sldId id="275" r:id="rId25"/>
    <p:sldId id="276" r:id="rId26"/>
    <p:sldId id="273" r:id="rId27"/>
    <p:sldId id="278" r:id="rId28"/>
    <p:sldId id="279" r:id="rId29"/>
    <p:sldId id="284" r:id="rId30"/>
    <p:sldId id="281" r:id="rId31"/>
    <p:sldId id="27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86" d="100"/>
          <a:sy n="86" d="100"/>
        </p:scale>
        <p:origin x="56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11/10/2024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11/10/2024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ar-SA"/>
              <a:t>انقر لتحرير نمط العنوان الرئيسي</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11/10/2024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11/10/2024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5264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7430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22125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35894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6790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68096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425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79359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15330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23113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353535"/>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698716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11161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353535"/>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1781259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0304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28095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21790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r">
              <a:defRPr sz="1200" baseline="0">
                <a:solidFill>
                  <a:schemeClr val="tx2"/>
                </a:solidFill>
              </a:defRPr>
            </a:lvl1pPr>
          </a:lstStyle>
          <a:p>
            <a:fld id="{87DE6118-2437-4B30-8E3C-4D2BE6020583}" type="datetimeFigureOut">
              <a:rPr lang="en-US" dirty="0"/>
              <a:pPr/>
              <a:t>11/10/2024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r">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r" defTabSz="914400" rtl="1"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solidFill>
                  <a:prstClr val="black">
                    <a:tint val="75000"/>
                  </a:prstClr>
                </a:solidFill>
              </a:rPr>
              <a:pPr/>
              <a:t>11/10/2024</a:t>
            </a:fld>
            <a:endParaRPr lang="en-US" dirty="0">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0854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11424" y="1404257"/>
            <a:ext cx="10363200" cy="1643743"/>
          </a:xfrm>
        </p:spPr>
        <p:txBody>
          <a:bodyPr>
            <a:normAutofit fontScale="90000"/>
          </a:bodyPr>
          <a:lstStyle/>
          <a:p>
            <a:pPr>
              <a:defRPr/>
            </a:pPr>
            <a:br>
              <a:rPr lang="en-US" sz="3600" dirty="0">
                <a:solidFill>
                  <a:srgbClr val="00B050"/>
                </a:solidFill>
              </a:rPr>
            </a:br>
            <a:r>
              <a:rPr lang="en-US" sz="3600" b="1" dirty="0">
                <a:solidFill>
                  <a:srgbClr val="00B050"/>
                </a:solidFill>
              </a:rPr>
              <a:t>Dental Problems of Children with Special    Health Care Needs </a:t>
            </a:r>
            <a:br>
              <a:rPr lang="en-US" sz="3600" dirty="0">
                <a:solidFill>
                  <a:srgbClr val="00B050"/>
                </a:solidFill>
              </a:rPr>
            </a:br>
            <a:br>
              <a:rPr lang="en-US" sz="3600" dirty="0">
                <a:solidFill>
                  <a:srgbClr val="00B050"/>
                </a:solidFill>
                <a:cs typeface="+mj-cs"/>
              </a:rPr>
            </a:br>
            <a:r>
              <a:rPr sz="4000" dirty="0" err="1">
                <a:solidFill>
                  <a:srgbClr val="FF0000"/>
                </a:solidFill>
                <a:cs typeface="+mj-cs"/>
              </a:rPr>
              <a:t>Pedodontic</a:t>
            </a:r>
            <a:r>
              <a:rPr sz="4000" dirty="0">
                <a:solidFill>
                  <a:srgbClr val="FF0000"/>
                </a:solidFill>
                <a:cs typeface="+mj-cs"/>
              </a:rPr>
              <a:t> Dentistry \ 5</a:t>
            </a:r>
            <a:r>
              <a:rPr sz="4000" baseline="30000" dirty="0">
                <a:solidFill>
                  <a:srgbClr val="FF0000"/>
                </a:solidFill>
                <a:cs typeface="+mj-cs"/>
              </a:rPr>
              <a:t>th</a:t>
            </a:r>
            <a:r>
              <a:rPr sz="4000" dirty="0">
                <a:solidFill>
                  <a:srgbClr val="FF0000"/>
                </a:solidFill>
                <a:cs typeface="+mj-cs"/>
              </a:rPr>
              <a:t>-grade</a:t>
            </a:r>
            <a:br>
              <a:rPr dirty="0">
                <a:solidFill>
                  <a:prstClr val="black"/>
                </a:solidFill>
                <a:cs typeface="+mj-cs"/>
              </a:rPr>
            </a:br>
            <a:r>
              <a:rPr dirty="0">
                <a:solidFill>
                  <a:srgbClr val="C00000"/>
                </a:solidFill>
                <a:cs typeface="+mj-cs"/>
              </a:rPr>
              <a:t>Lec.</a:t>
            </a:r>
            <a:r>
              <a:rPr lang="en-US" dirty="0">
                <a:solidFill>
                  <a:srgbClr val="C00000"/>
                </a:solidFill>
              </a:rPr>
              <a:t>9</a:t>
            </a:r>
            <a:endParaRPr lang="ar-SA" dirty="0">
              <a:solidFill>
                <a:srgbClr val="C00000"/>
              </a:solidFill>
              <a:cs typeface="+mj-cs"/>
            </a:endParaRPr>
          </a:p>
        </p:txBody>
      </p:sp>
      <p:sp>
        <p:nvSpPr>
          <p:cNvPr id="3" name="عنوان فرعي 2"/>
          <p:cNvSpPr>
            <a:spLocks noGrp="1"/>
          </p:cNvSpPr>
          <p:nvPr>
            <p:ph type="subTitle" idx="1"/>
          </p:nvPr>
        </p:nvSpPr>
        <p:spPr>
          <a:xfrm>
            <a:off x="1828800" y="3886200"/>
            <a:ext cx="8534400" cy="2279650"/>
          </a:xfrm>
        </p:spPr>
        <p:txBody>
          <a:bodyPr>
            <a:noAutofit/>
          </a:bodyPr>
          <a:lstStyle/>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Dr. </a:t>
            </a:r>
            <a:r>
              <a:rPr lang="en-US" altLang="ar-IQ" sz="2400" b="1" dirty="0" err="1">
                <a:solidFill>
                  <a:srgbClr val="FF0000"/>
                </a:solidFill>
                <a:latin typeface="Book Antiqua"/>
                <a:cs typeface="Times New Roman"/>
              </a:rPr>
              <a:t>Mukhalled</a:t>
            </a:r>
            <a:r>
              <a:rPr lang="en-US" altLang="ar-IQ" sz="2400" b="1" dirty="0">
                <a:solidFill>
                  <a:srgbClr val="FF0000"/>
                </a:solidFill>
                <a:latin typeface="Book Antiqua"/>
                <a:cs typeface="Times New Roman"/>
              </a:rPr>
              <a:t> </a:t>
            </a:r>
            <a:r>
              <a:rPr lang="en-US" altLang="ar-IQ" sz="2400" b="1" dirty="0" err="1">
                <a:solidFill>
                  <a:srgbClr val="FF0000"/>
                </a:solidFill>
                <a:latin typeface="Book Antiqua"/>
                <a:cs typeface="Times New Roman"/>
              </a:rPr>
              <a:t>alasady</a:t>
            </a:r>
            <a:endParaRPr lang="en-US" altLang="ar-IQ" sz="2400" b="1" dirty="0">
              <a:solidFill>
                <a:srgbClr val="FF0000"/>
              </a:solidFill>
              <a:latin typeface="Book Antiqua"/>
              <a:cs typeface="Times New Roman"/>
            </a:endParaRP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Oral &amp; Maxillofacial surgeon</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B.D.S. – C.A.B.M.F.S</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00B0F0"/>
                </a:solidFill>
                <a:latin typeface="Book Antiqua"/>
                <a:cs typeface="Times New Roman"/>
              </a:rPr>
              <a:t>College of dentistry\University</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00B0F0"/>
                </a:solidFill>
                <a:latin typeface="Book Antiqua"/>
                <a:cs typeface="Times New Roman"/>
              </a:rPr>
              <a:t> of Al- </a:t>
            </a:r>
            <a:r>
              <a:rPr lang="en-US" altLang="ar-IQ" sz="2400" b="1" dirty="0" err="1">
                <a:solidFill>
                  <a:srgbClr val="00B0F0"/>
                </a:solidFill>
                <a:latin typeface="Book Antiqua"/>
                <a:cs typeface="Times New Roman"/>
              </a:rPr>
              <a:t>Muthanna</a:t>
            </a:r>
            <a:endParaRPr lang="en-US" altLang="ar-IQ" sz="2400" b="1" dirty="0">
              <a:solidFill>
                <a:srgbClr val="00B0F0"/>
              </a:solidFill>
              <a:latin typeface="Book Antiqua"/>
              <a:cs typeface="Times New Roman"/>
            </a:endParaRPr>
          </a:p>
          <a:p>
            <a:pPr eaLnBrk="1" fontAlgn="auto" hangingPunct="1">
              <a:spcAft>
                <a:spcPts val="0"/>
              </a:spcAft>
              <a:buFont typeface="Wingdings 2"/>
              <a:buNone/>
              <a:defRPr/>
            </a:pPr>
            <a:endParaRPr lang="ar-SA" sz="2400" dirty="0">
              <a:cs typeface="+mn-cs"/>
            </a:endParaRPr>
          </a:p>
        </p:txBody>
      </p:sp>
    </p:spTree>
    <p:extLst>
      <p:ext uri="{BB962C8B-B14F-4D97-AF65-F5344CB8AC3E}">
        <p14:creationId xmlns:p14="http://schemas.microsoft.com/office/powerpoint/2010/main" val="354870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06732" y="1788454"/>
            <a:ext cx="8669626" cy="1137626"/>
          </a:xfrm>
        </p:spPr>
        <p:style>
          <a:lnRef idx="1">
            <a:schemeClr val="accent1"/>
          </a:lnRef>
          <a:fillRef idx="2">
            <a:schemeClr val="accent1"/>
          </a:fillRef>
          <a:effectRef idx="1">
            <a:schemeClr val="accent1"/>
          </a:effectRef>
          <a:fontRef idx="minor">
            <a:schemeClr val="dk1"/>
          </a:fontRef>
        </p:style>
        <p:txBody>
          <a:bodyPr/>
          <a:lstStyle/>
          <a:p>
            <a:pPr algn="l" rtl="0"/>
            <a:r>
              <a:rPr lang="en-US" sz="3600" b="1" cap="none" spc="50" dirty="0">
                <a:ln w="9525" cmpd="sng">
                  <a:solidFill>
                    <a:schemeClr val="accent1"/>
                  </a:solidFill>
                  <a:prstDash val="solid"/>
                </a:ln>
                <a:solidFill>
                  <a:srgbClr val="FF0000"/>
                </a:solidFill>
                <a:effectLst>
                  <a:glow rad="38100">
                    <a:schemeClr val="accent1">
                      <a:alpha val="40000"/>
                    </a:schemeClr>
                  </a:glow>
                </a:effectLst>
              </a:rPr>
              <a:t>Dental Problems of Children with Special    Health Care Needs </a:t>
            </a:r>
            <a:endParaRPr lang="en-US" sz="3600" b="1" cap="none" spc="50" dirty="0">
              <a:ln w="9525" cmpd="sng">
                <a:solidFill>
                  <a:schemeClr val="accent1"/>
                </a:solidFill>
                <a:prstDash val="solid"/>
              </a:ln>
              <a:solidFill>
                <a:srgbClr val="FF0000"/>
              </a:solidFill>
              <a:effectLst>
                <a:glow rad="38100">
                  <a:schemeClr val="accent1">
                    <a:alpha val="40000"/>
                  </a:schemeClr>
                </a:glow>
              </a:effectLst>
              <a:latin typeface="Arial" panose="020B0604020202020204" pitchFamily="34" charset="0"/>
              <a:cs typeface="Arial" panose="020B0604020202020204" pitchFamily="34" charset="0"/>
            </a:endParaRPr>
          </a:p>
        </p:txBody>
      </p:sp>
      <p:sp>
        <p:nvSpPr>
          <p:cNvPr id="3" name="عنوان فرعي 2"/>
          <p:cNvSpPr>
            <a:spLocks noGrp="1"/>
          </p:cNvSpPr>
          <p:nvPr>
            <p:ph type="subTitle" idx="1"/>
          </p:nvPr>
        </p:nvSpPr>
        <p:spPr/>
        <p:txBody>
          <a:bodyPr/>
          <a:lstStyle/>
          <a:p>
            <a:endParaRPr lang="en-US" dirty="0"/>
          </a:p>
        </p:txBody>
      </p:sp>
      <p:pic>
        <p:nvPicPr>
          <p:cNvPr id="4" name="صورة 3"/>
          <p:cNvPicPr>
            <a:picLocks noChangeAspect="1"/>
          </p:cNvPicPr>
          <p:nvPr/>
        </p:nvPicPr>
        <p:blipFill>
          <a:blip r:embed="rId2"/>
          <a:stretch>
            <a:fillRect/>
          </a:stretch>
        </p:blipFill>
        <p:spPr>
          <a:xfrm>
            <a:off x="2299064" y="3060578"/>
            <a:ext cx="6792686" cy="2664090"/>
          </a:xfrm>
          <a:prstGeom prst="rect">
            <a:avLst/>
          </a:prstGeom>
        </p:spPr>
      </p:pic>
    </p:spTree>
    <p:extLst>
      <p:ext uri="{BB962C8B-B14F-4D97-AF65-F5344CB8AC3E}">
        <p14:creationId xmlns:p14="http://schemas.microsoft.com/office/powerpoint/2010/main" val="31272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9601200" cy="986246"/>
          </a:xfrm>
        </p:spPr>
        <p:style>
          <a:lnRef idx="2">
            <a:schemeClr val="accent1"/>
          </a:lnRef>
          <a:fillRef idx="1">
            <a:schemeClr val="lt1"/>
          </a:fillRef>
          <a:effectRef idx="0">
            <a:schemeClr val="accent1"/>
          </a:effectRef>
          <a:fontRef idx="minor">
            <a:schemeClr val="dk1"/>
          </a:fontRef>
        </p:style>
        <p:txBody>
          <a:bodyPr>
            <a:normAutofit/>
          </a:bodyPr>
          <a:lstStyle/>
          <a:p>
            <a:pPr algn="l" rtl="0"/>
            <a:r>
              <a:rPr lang="en-US" sz="2400" b="1" dirty="0">
                <a:solidFill>
                  <a:srgbClr val="191B0E"/>
                </a:solidFill>
              </a:rPr>
              <a:t>According to the American Academy of Pediatric Dentistry, individuals with </a:t>
            </a:r>
            <a:r>
              <a:rPr lang="en-US" sz="2400" b="1" dirty="0">
                <a:solidFill>
                  <a:srgbClr val="FF0000"/>
                </a:solidFill>
              </a:rPr>
              <a:t>special health care needs </a:t>
            </a:r>
            <a:r>
              <a:rPr lang="en-US" sz="2400" b="1" dirty="0">
                <a:solidFill>
                  <a:srgbClr val="191B0E"/>
                </a:solidFill>
              </a:rPr>
              <a:t>(SHCN) are:</a:t>
            </a:r>
            <a:endParaRPr lang="en-US" sz="2400" b="1" dirty="0"/>
          </a:p>
        </p:txBody>
      </p:sp>
      <p:sp>
        <p:nvSpPr>
          <p:cNvPr id="3" name="عنصر نائب للمحتوى 2"/>
          <p:cNvSpPr>
            <a:spLocks noGrp="1"/>
          </p:cNvSpPr>
          <p:nvPr>
            <p:ph idx="1"/>
          </p:nvPr>
        </p:nvSpPr>
        <p:spPr>
          <a:xfrm>
            <a:off x="966652" y="1933303"/>
            <a:ext cx="6021978" cy="3934097"/>
          </a:xfrm>
        </p:spPr>
        <p:txBody>
          <a:bodyPr>
            <a:normAutofit/>
          </a:bodyPr>
          <a:lstStyle/>
          <a:p>
            <a:pPr algn="l" rtl="0"/>
            <a:r>
              <a:rPr lang="en-US" sz="2400" b="1" dirty="0"/>
              <a:t>those with "any physical, developmental, mental, sensory, behavioral, cognitive, or emotional impairment or </a:t>
            </a:r>
            <a:r>
              <a:rPr lang="en-US" sz="2400" b="1" u="sng" dirty="0"/>
              <a:t>limiting condition </a:t>
            </a:r>
            <a:r>
              <a:rPr lang="en-US" sz="2400" b="1" dirty="0"/>
              <a:t>that requires medical management, health care intervention, and/or use of specialized services or programs</a:t>
            </a:r>
            <a:r>
              <a:rPr lang="en-US" sz="2400" dirty="0"/>
              <a:t>." </a:t>
            </a:r>
          </a:p>
          <a:p>
            <a:pPr algn="l" rtl="0"/>
            <a:r>
              <a:rPr lang="en-US" sz="2400" dirty="0"/>
              <a:t>Individuals with SHCN are </a:t>
            </a:r>
            <a:r>
              <a:rPr lang="en-US" sz="2400" b="1" dirty="0"/>
              <a:t>at increased risk for oral disease. </a:t>
            </a:r>
          </a:p>
        </p:txBody>
      </p:sp>
      <p:pic>
        <p:nvPicPr>
          <p:cNvPr id="4" name="صورة 3"/>
          <p:cNvPicPr>
            <a:picLocks noChangeAspect="1"/>
          </p:cNvPicPr>
          <p:nvPr/>
        </p:nvPicPr>
        <p:blipFill>
          <a:blip r:embed="rId2"/>
          <a:stretch>
            <a:fillRect/>
          </a:stretch>
        </p:blipFill>
        <p:spPr>
          <a:xfrm>
            <a:off x="6988630" y="1810266"/>
            <a:ext cx="4912314" cy="4057134"/>
          </a:xfrm>
          <a:prstGeom prst="rect">
            <a:avLst/>
          </a:prstGeom>
        </p:spPr>
      </p:pic>
    </p:spTree>
    <p:extLst>
      <p:ext uri="{BB962C8B-B14F-4D97-AF65-F5344CB8AC3E}">
        <p14:creationId xmlns:p14="http://schemas.microsoft.com/office/powerpoint/2010/main" val="172824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9392194" cy="738051"/>
          </a:xfrm>
        </p:spPr>
        <p:style>
          <a:lnRef idx="2">
            <a:schemeClr val="accent1"/>
          </a:lnRef>
          <a:fillRef idx="1">
            <a:schemeClr val="lt1"/>
          </a:fillRef>
          <a:effectRef idx="0">
            <a:schemeClr val="accent1"/>
          </a:effectRef>
          <a:fontRef idx="minor">
            <a:schemeClr val="dk1"/>
          </a:fontRef>
        </p:style>
        <p:txBody>
          <a:bodyPr>
            <a:normAutofit/>
          </a:bodyPr>
          <a:lstStyle/>
          <a:p>
            <a:pPr algn="l" rtl="0"/>
            <a:r>
              <a:rPr lang="en-US" sz="3200" b="1" dirty="0"/>
              <a:t>Children with SHCN may present </a:t>
            </a:r>
            <a:r>
              <a:rPr lang="en-US" sz="3200" b="1" u="sng" dirty="0">
                <a:solidFill>
                  <a:srgbClr val="FF0000"/>
                </a:solidFill>
              </a:rPr>
              <a:t>challenges:</a:t>
            </a:r>
          </a:p>
        </p:txBody>
      </p:sp>
      <p:sp>
        <p:nvSpPr>
          <p:cNvPr id="3" name="عنصر نائب للمحتوى 2"/>
          <p:cNvSpPr>
            <a:spLocks noGrp="1"/>
          </p:cNvSpPr>
          <p:nvPr>
            <p:ph idx="1"/>
          </p:nvPr>
        </p:nvSpPr>
        <p:spPr>
          <a:xfrm>
            <a:off x="1254034" y="2063931"/>
            <a:ext cx="9718766" cy="3803469"/>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dirty="0"/>
              <a:t> </a:t>
            </a:r>
            <a:r>
              <a:rPr lang="en-US" sz="2800" dirty="0">
                <a:solidFill>
                  <a:srgbClr val="C00000"/>
                </a:solidFill>
              </a:rPr>
              <a:t>Require special preparation </a:t>
            </a:r>
            <a:r>
              <a:rPr lang="en-US" sz="2800" dirty="0"/>
              <a:t>before the dentist and office staff can provide acceptable care. </a:t>
            </a:r>
          </a:p>
          <a:p>
            <a:pPr algn="l" rtl="0"/>
            <a:r>
              <a:rPr lang="en-US" sz="2800" dirty="0">
                <a:solidFill>
                  <a:srgbClr val="C00000"/>
                </a:solidFill>
              </a:rPr>
              <a:t>Parental anxiety </a:t>
            </a:r>
            <a:r>
              <a:rPr lang="en-US" sz="2800" dirty="0"/>
              <a:t>concerning the problems associated with a child with SHCN frequently delays dental care until significant oral disease has developed. </a:t>
            </a:r>
          </a:p>
          <a:p>
            <a:pPr algn="l" rtl="0"/>
            <a:r>
              <a:rPr lang="en-US" sz="2800" dirty="0"/>
              <a:t>In addition, </a:t>
            </a:r>
            <a:r>
              <a:rPr lang="en-US" sz="2800" dirty="0">
                <a:solidFill>
                  <a:srgbClr val="C00000"/>
                </a:solidFill>
              </a:rPr>
              <a:t>some dentists feel uncomfortable providing treatment for children with SHCN</a:t>
            </a:r>
            <a:r>
              <a:rPr lang="en-US" sz="2800" dirty="0"/>
              <a:t>, which results in a loss of greatly needed services. </a:t>
            </a:r>
          </a:p>
        </p:txBody>
      </p:sp>
    </p:spTree>
    <p:extLst>
      <p:ext uri="{BB962C8B-B14F-4D97-AF65-F5344CB8AC3E}">
        <p14:creationId xmlns:p14="http://schemas.microsoft.com/office/powerpoint/2010/main" val="1632949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a:off x="1371599" y="-54304"/>
            <a:ext cx="5408023" cy="2139881"/>
          </a:xfrm>
          <a:prstGeom prst="rect">
            <a:avLst/>
          </a:prstGeom>
        </p:spPr>
      </p:pic>
      <p:sp>
        <p:nvSpPr>
          <p:cNvPr id="2" name="عنوان 1"/>
          <p:cNvSpPr>
            <a:spLocks noGrp="1"/>
          </p:cNvSpPr>
          <p:nvPr>
            <p:ph type="title"/>
          </p:nvPr>
        </p:nvSpPr>
        <p:spPr>
          <a:xfrm>
            <a:off x="1410824" y="1704008"/>
            <a:ext cx="5385113" cy="505419"/>
          </a:xfrm>
        </p:spPr>
        <p:style>
          <a:lnRef idx="2">
            <a:schemeClr val="accent1"/>
          </a:lnRef>
          <a:fillRef idx="1">
            <a:schemeClr val="lt1"/>
          </a:fillRef>
          <a:effectRef idx="0">
            <a:schemeClr val="accent1"/>
          </a:effectRef>
          <a:fontRef idx="minor">
            <a:schemeClr val="dk1"/>
          </a:fontRef>
        </p:style>
        <p:txBody>
          <a:bodyPr>
            <a:normAutofit fontScale="90000"/>
          </a:bodyPr>
          <a:lstStyle/>
          <a:p>
            <a:pPr algn="l" rtl="0"/>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FIRST DENTAL VISIT</a:t>
            </a:r>
          </a:p>
        </p:txBody>
      </p:sp>
      <p:sp>
        <p:nvSpPr>
          <p:cNvPr id="3" name="عنصر نائب للمحتوى 2"/>
          <p:cNvSpPr>
            <a:spLocks noGrp="1"/>
          </p:cNvSpPr>
          <p:nvPr>
            <p:ph idx="1"/>
          </p:nvPr>
        </p:nvSpPr>
        <p:spPr>
          <a:xfrm>
            <a:off x="888275" y="2416629"/>
            <a:ext cx="10084526" cy="4545874"/>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sz="2400" dirty="0"/>
              <a:t>The initial dental examination for a child with SHCN is as that for the initial examination described for normal children.</a:t>
            </a:r>
          </a:p>
          <a:p>
            <a:pPr algn="l" rtl="0"/>
            <a:r>
              <a:rPr lang="en-US" sz="2400" dirty="0"/>
              <a:t>Special attention should be given to obtaining a thorough medical and dental history. The names and addresses of medical or dental Personnel who have previously treated the patient are necessary for consultation purposes. </a:t>
            </a:r>
          </a:p>
          <a:p>
            <a:pPr algn="l" rtl="0"/>
            <a:r>
              <a:rPr lang="en-US" sz="2400" dirty="0"/>
              <a:t>Consultation with these specialists is common; this helps provide management and planning and avoids unwanted outcomes. </a:t>
            </a:r>
          </a:p>
          <a:p>
            <a:pPr algn="l" rtl="0"/>
            <a:r>
              <a:rPr lang="en-US" sz="2400" dirty="0"/>
              <a:t>Health Insurance Portability and Accountability Act compliance is mandatory throughout this process.</a:t>
            </a:r>
          </a:p>
        </p:txBody>
      </p:sp>
      <p:pic>
        <p:nvPicPr>
          <p:cNvPr id="4" name="صورة 3"/>
          <p:cNvPicPr>
            <a:picLocks noChangeAspect="1"/>
          </p:cNvPicPr>
          <p:nvPr/>
        </p:nvPicPr>
        <p:blipFill>
          <a:blip r:embed="rId3"/>
          <a:stretch>
            <a:fillRect/>
          </a:stretch>
        </p:blipFill>
        <p:spPr>
          <a:xfrm>
            <a:off x="7171508" y="130220"/>
            <a:ext cx="4737871" cy="2143125"/>
          </a:xfrm>
          <a:prstGeom prst="rect">
            <a:avLst/>
          </a:prstGeom>
        </p:spPr>
      </p:pic>
    </p:spTree>
    <p:extLst>
      <p:ext uri="{BB962C8B-B14F-4D97-AF65-F5344CB8AC3E}">
        <p14:creationId xmlns:p14="http://schemas.microsoft.com/office/powerpoint/2010/main" val="2891204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14846" y="470263"/>
            <a:ext cx="9757954" cy="5397137"/>
          </a:xfrm>
        </p:spPr>
        <p:style>
          <a:lnRef idx="1">
            <a:schemeClr val="accent4"/>
          </a:lnRef>
          <a:fillRef idx="2">
            <a:schemeClr val="accent4"/>
          </a:fillRef>
          <a:effectRef idx="1">
            <a:schemeClr val="accent4"/>
          </a:effectRef>
          <a:fontRef idx="minor">
            <a:schemeClr val="dk1"/>
          </a:fontRef>
        </p:style>
        <p:txBody>
          <a:bodyPr/>
          <a:lstStyle/>
          <a:p>
            <a:pPr algn="l" rtl="0"/>
            <a:r>
              <a:rPr lang="en-US" sz="2400" dirty="0"/>
              <a:t>The first dental appointment is very important and can set the stage for subsequent appointments,</a:t>
            </a:r>
          </a:p>
          <a:p>
            <a:pPr algn="l" rtl="0"/>
            <a:r>
              <a:rPr lang="en-US" sz="2400" dirty="0"/>
              <a:t> In many situations, parents or guardians do not realize the importance of this visit and desire treatment immediately</a:t>
            </a:r>
          </a:p>
          <a:p>
            <a:pPr algn="l" rtl="0"/>
            <a:r>
              <a:rPr lang="en-US" sz="2400" dirty="0"/>
              <a:t>By scheduling the patient at a designated time (early in the day) and allowing sufficient time to talk with the parents and the patient before dental care, a practitioner can establish an excellent relationship with them.</a:t>
            </a:r>
          </a:p>
          <a:p>
            <a:pPr algn="l" rtl="0"/>
            <a:endParaRPr lang="en-US" dirty="0"/>
          </a:p>
        </p:txBody>
      </p:sp>
      <p:pic>
        <p:nvPicPr>
          <p:cNvPr id="2" name="صورة 1"/>
          <p:cNvPicPr>
            <a:picLocks noChangeAspect="1"/>
          </p:cNvPicPr>
          <p:nvPr/>
        </p:nvPicPr>
        <p:blipFill>
          <a:blip r:embed="rId2"/>
          <a:stretch>
            <a:fillRect/>
          </a:stretch>
        </p:blipFill>
        <p:spPr>
          <a:xfrm>
            <a:off x="5891349" y="3409188"/>
            <a:ext cx="4389664" cy="2458212"/>
          </a:xfrm>
          <a:prstGeom prst="rect">
            <a:avLst/>
          </a:prstGeom>
        </p:spPr>
      </p:pic>
      <p:pic>
        <p:nvPicPr>
          <p:cNvPr id="5" name="صورة 4"/>
          <p:cNvPicPr>
            <a:picLocks noChangeAspect="1"/>
          </p:cNvPicPr>
          <p:nvPr/>
        </p:nvPicPr>
        <p:blipFill>
          <a:blip r:embed="rId3"/>
          <a:stretch>
            <a:fillRect/>
          </a:stretch>
        </p:blipFill>
        <p:spPr>
          <a:xfrm>
            <a:off x="2586446" y="3409188"/>
            <a:ext cx="3413216" cy="2263111"/>
          </a:xfrm>
          <a:prstGeom prst="rect">
            <a:avLst/>
          </a:prstGeom>
        </p:spPr>
      </p:pic>
    </p:spTree>
    <p:extLst>
      <p:ext uri="{BB962C8B-B14F-4D97-AF65-F5344CB8AC3E}">
        <p14:creationId xmlns:p14="http://schemas.microsoft.com/office/powerpoint/2010/main" val="41272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a:off x="1175658" y="-39189"/>
            <a:ext cx="8464731" cy="1668678"/>
          </a:xfrm>
          <a:prstGeom prst="rect">
            <a:avLst/>
          </a:prstGeom>
        </p:spPr>
      </p:pic>
      <p:sp>
        <p:nvSpPr>
          <p:cNvPr id="2" name="عنوان 1"/>
          <p:cNvSpPr>
            <a:spLocks noGrp="1"/>
          </p:cNvSpPr>
          <p:nvPr>
            <p:ph type="title"/>
          </p:nvPr>
        </p:nvSpPr>
        <p:spPr>
          <a:xfrm>
            <a:off x="1175658" y="1201783"/>
            <a:ext cx="5721531" cy="427706"/>
          </a:xfrm>
        </p:spPr>
        <p:style>
          <a:lnRef idx="2">
            <a:schemeClr val="accent1"/>
          </a:lnRef>
          <a:fillRef idx="1">
            <a:schemeClr val="lt1"/>
          </a:fillRef>
          <a:effectRef idx="0">
            <a:schemeClr val="accent1"/>
          </a:effectRef>
          <a:fontRef idx="minor">
            <a:schemeClr val="dk1"/>
          </a:fontRef>
        </p:style>
        <p:txBody>
          <a:bodyPr>
            <a:normAutofit fontScale="90000"/>
          </a:bodyPr>
          <a:lstStyle/>
          <a:p>
            <a:pPr algn="l" rtl="0"/>
            <a:r>
              <a:rPr lang="en-US" sz="3200" b="1" dirty="0">
                <a:ln w="22225">
                  <a:solidFill>
                    <a:schemeClr val="accent2"/>
                  </a:solidFill>
                  <a:prstDash val="solid"/>
                </a:ln>
                <a:solidFill>
                  <a:schemeClr val="accent2">
                    <a:lumMod val="40000"/>
                    <a:lumOff val="60000"/>
                  </a:schemeClr>
                </a:solidFill>
              </a:rPr>
              <a:t>RADIOGRAPHIC EXAMINATION</a:t>
            </a:r>
          </a:p>
        </p:txBody>
      </p:sp>
      <p:sp>
        <p:nvSpPr>
          <p:cNvPr id="3" name="عنصر نائب للمحتوى 2"/>
          <p:cNvSpPr>
            <a:spLocks noGrp="1"/>
          </p:cNvSpPr>
          <p:nvPr>
            <p:ph idx="1"/>
          </p:nvPr>
        </p:nvSpPr>
        <p:spPr>
          <a:xfrm>
            <a:off x="1175658" y="1619794"/>
            <a:ext cx="8347166" cy="4963886"/>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sz="2400" dirty="0"/>
              <a:t>Adequate radiographic records are often necessary in planning dental treatment for the child with SHCN.</a:t>
            </a:r>
          </a:p>
          <a:p>
            <a:pPr algn="l" rtl="0"/>
            <a:r>
              <a:rPr lang="en-US" sz="2400" dirty="0"/>
              <a:t> Through appropriate behavior management of the child, a dentist can usually perform a complete radiographic examination of the teeth when indicated.</a:t>
            </a:r>
          </a:p>
          <a:p>
            <a:pPr algn="l" rtl="0"/>
            <a:r>
              <a:rPr lang="en-US" sz="2400" dirty="0"/>
              <a:t>Assistance from the parent and dental auxiliaries and the use of immobilization devices may be necessary to obtain the films.</a:t>
            </a:r>
          </a:p>
          <a:p>
            <a:pPr algn="l" rtl="0"/>
            <a:r>
              <a:rPr lang="en-US" sz="2400" dirty="0"/>
              <a:t>Better cooperation may be elicited from some children by delaying radiographs until the second visit,</a:t>
            </a:r>
          </a:p>
        </p:txBody>
      </p:sp>
      <p:pic>
        <p:nvPicPr>
          <p:cNvPr id="6" name="صورة 5"/>
          <p:cNvPicPr>
            <a:picLocks noChangeAspect="1"/>
          </p:cNvPicPr>
          <p:nvPr/>
        </p:nvPicPr>
        <p:blipFill>
          <a:blip r:embed="rId3"/>
          <a:stretch>
            <a:fillRect/>
          </a:stretch>
        </p:blipFill>
        <p:spPr>
          <a:xfrm>
            <a:off x="9572626" y="2544399"/>
            <a:ext cx="2554272" cy="1743075"/>
          </a:xfrm>
          <a:prstGeom prst="rect">
            <a:avLst/>
          </a:prstGeom>
        </p:spPr>
      </p:pic>
      <p:pic>
        <p:nvPicPr>
          <p:cNvPr id="7" name="صورة 6"/>
          <p:cNvPicPr>
            <a:picLocks noChangeAspect="1"/>
          </p:cNvPicPr>
          <p:nvPr/>
        </p:nvPicPr>
        <p:blipFill>
          <a:blip r:embed="rId4"/>
          <a:stretch>
            <a:fillRect/>
          </a:stretch>
        </p:blipFill>
        <p:spPr>
          <a:xfrm>
            <a:off x="9572624" y="4402284"/>
            <a:ext cx="2554273" cy="1600200"/>
          </a:xfrm>
          <a:prstGeom prst="rect">
            <a:avLst/>
          </a:prstGeom>
        </p:spPr>
      </p:pic>
    </p:spTree>
    <p:extLst>
      <p:ext uri="{BB962C8B-B14F-4D97-AF65-F5344CB8AC3E}">
        <p14:creationId xmlns:p14="http://schemas.microsoft.com/office/powerpoint/2010/main" val="51425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1155" y="587829"/>
            <a:ext cx="9901646" cy="5279571"/>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sz="2400" dirty="0"/>
              <a:t>For patients with limited ability to control film position, intraoral films with bitewing tabs are used for all bitewing and periapical radiographs.</a:t>
            </a:r>
          </a:p>
          <a:p>
            <a:pPr algn="l" rtl="0"/>
            <a:r>
              <a:rPr lang="en-US" sz="2400" dirty="0"/>
              <a:t> An 18-inch ( 46cm) length of floss is attached through a hole made in the tab to facilitate retrieval of the film if it falls toward the pharynx.</a:t>
            </a:r>
          </a:p>
          <a:p>
            <a:pPr algn="l" rtl="0"/>
            <a:r>
              <a:rPr lang="en-US" sz="2400" dirty="0"/>
              <a:t>The patient should wear a lead apron with a thyroid shield, and anyone who helps hold the patient </a:t>
            </a:r>
          </a:p>
          <a:p>
            <a:pPr marL="0" indent="0" algn="l" rtl="0">
              <a:buNone/>
            </a:pPr>
            <a:endParaRPr lang="en-US" sz="2400" dirty="0"/>
          </a:p>
        </p:txBody>
      </p:sp>
      <p:pic>
        <p:nvPicPr>
          <p:cNvPr id="4" name="صورة 3"/>
          <p:cNvPicPr>
            <a:picLocks noChangeAspect="1"/>
          </p:cNvPicPr>
          <p:nvPr/>
        </p:nvPicPr>
        <p:blipFill rotWithShape="1">
          <a:blip r:embed="rId2"/>
          <a:srcRect l="52295" b="2283"/>
          <a:stretch/>
        </p:blipFill>
        <p:spPr>
          <a:xfrm>
            <a:off x="8020594" y="2766332"/>
            <a:ext cx="2731361" cy="4190680"/>
          </a:xfrm>
          <a:prstGeom prst="rect">
            <a:avLst/>
          </a:prstGeom>
        </p:spPr>
      </p:pic>
      <p:pic>
        <p:nvPicPr>
          <p:cNvPr id="5" name="صورة 4"/>
          <p:cNvPicPr>
            <a:picLocks noChangeAspect="1"/>
          </p:cNvPicPr>
          <p:nvPr/>
        </p:nvPicPr>
        <p:blipFill>
          <a:blip r:embed="rId3"/>
          <a:stretch>
            <a:fillRect/>
          </a:stretch>
        </p:blipFill>
        <p:spPr>
          <a:xfrm>
            <a:off x="4589418" y="3227614"/>
            <a:ext cx="3403398" cy="3058750"/>
          </a:xfrm>
          <a:prstGeom prst="rect">
            <a:avLst/>
          </a:prstGeom>
        </p:spPr>
      </p:pic>
      <p:pic>
        <p:nvPicPr>
          <p:cNvPr id="7" name="صورة 6"/>
          <p:cNvPicPr>
            <a:picLocks noChangeAspect="1"/>
          </p:cNvPicPr>
          <p:nvPr/>
        </p:nvPicPr>
        <p:blipFill>
          <a:blip r:embed="rId4"/>
          <a:stretch>
            <a:fillRect/>
          </a:stretch>
        </p:blipFill>
        <p:spPr>
          <a:xfrm>
            <a:off x="630654" y="3371305"/>
            <a:ext cx="3930986" cy="2639786"/>
          </a:xfrm>
          <a:prstGeom prst="rect">
            <a:avLst/>
          </a:prstGeom>
        </p:spPr>
      </p:pic>
    </p:spTree>
    <p:extLst>
      <p:ext uri="{BB962C8B-B14F-4D97-AF65-F5344CB8AC3E}">
        <p14:creationId xmlns:p14="http://schemas.microsoft.com/office/powerpoint/2010/main" val="162357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1463040" y="210587"/>
            <a:ext cx="5880462" cy="2160322"/>
          </a:xfrm>
          <a:prstGeom prst="rect">
            <a:avLst/>
          </a:prstGeom>
        </p:spPr>
      </p:pic>
      <p:sp>
        <p:nvSpPr>
          <p:cNvPr id="2" name="عنوان 1"/>
          <p:cNvSpPr>
            <a:spLocks noGrp="1"/>
          </p:cNvSpPr>
          <p:nvPr>
            <p:ph type="title"/>
          </p:nvPr>
        </p:nvSpPr>
        <p:spPr>
          <a:xfrm>
            <a:off x="1463040" y="2103119"/>
            <a:ext cx="4807131" cy="496389"/>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l" rtl="0"/>
            <a:r>
              <a:rPr lang="en-US" sz="3200" b="1" dirty="0">
                <a:ln w="6600">
                  <a:solidFill>
                    <a:schemeClr val="accent2"/>
                  </a:solidFill>
                  <a:prstDash val="solid"/>
                </a:ln>
                <a:solidFill>
                  <a:srgbClr val="FFFFFF"/>
                </a:solidFill>
                <a:effectLst>
                  <a:outerShdw dist="38100" dir="2700000" algn="tl" rotWithShape="0">
                    <a:schemeClr val="accent2"/>
                  </a:outerShdw>
                </a:effectLst>
              </a:rPr>
              <a:t>PREVENTIVE DENTISTRY</a:t>
            </a:r>
          </a:p>
        </p:txBody>
      </p:sp>
      <p:sp>
        <p:nvSpPr>
          <p:cNvPr id="3" name="عنصر نائب للمحتوى 2"/>
          <p:cNvSpPr>
            <a:spLocks noGrp="1"/>
          </p:cNvSpPr>
          <p:nvPr>
            <p:ph idx="1"/>
          </p:nvPr>
        </p:nvSpPr>
        <p:spPr>
          <a:xfrm>
            <a:off x="718457" y="2599508"/>
            <a:ext cx="8033657" cy="3853542"/>
          </a:xfrm>
        </p:spPr>
        <p:style>
          <a:lnRef idx="1">
            <a:schemeClr val="accent1"/>
          </a:lnRef>
          <a:fillRef idx="2">
            <a:schemeClr val="accent1"/>
          </a:fillRef>
          <a:effectRef idx="1">
            <a:schemeClr val="accent1"/>
          </a:effectRef>
          <a:fontRef idx="minor">
            <a:schemeClr val="dk1"/>
          </a:fontRef>
        </p:style>
        <p:txBody>
          <a:bodyPr>
            <a:noAutofit/>
          </a:bodyPr>
          <a:lstStyle/>
          <a:p>
            <a:pPr algn="l" rtl="0"/>
            <a:r>
              <a:rPr lang="en-US" sz="2400" b="1" dirty="0"/>
              <a:t>An effective preventive dental program is important for a child with SHCN because of the predisposing factors that make restorative dental care harder to obtain when it is necessary. </a:t>
            </a:r>
          </a:p>
          <a:p>
            <a:pPr algn="l" rtl="0"/>
            <a:r>
              <a:rPr lang="en-US" sz="2400" b="1" dirty="0"/>
              <a:t>After the diagnosis, the dentist should determine the patient's needs, assume  an individual program for the child, and communicate to the parents and patient how such a program can be affected.</a:t>
            </a:r>
          </a:p>
        </p:txBody>
      </p:sp>
      <p:pic>
        <p:nvPicPr>
          <p:cNvPr id="5" name="صورة 4"/>
          <p:cNvPicPr>
            <a:picLocks noChangeAspect="1"/>
          </p:cNvPicPr>
          <p:nvPr/>
        </p:nvPicPr>
        <p:blipFill>
          <a:blip r:embed="rId3"/>
          <a:stretch>
            <a:fillRect/>
          </a:stretch>
        </p:blipFill>
        <p:spPr>
          <a:xfrm>
            <a:off x="8752114" y="4545874"/>
            <a:ext cx="3287489" cy="2403565"/>
          </a:xfrm>
          <a:prstGeom prst="rect">
            <a:avLst/>
          </a:prstGeom>
        </p:spPr>
      </p:pic>
      <p:pic>
        <p:nvPicPr>
          <p:cNvPr id="6" name="صورة 5"/>
          <p:cNvPicPr>
            <a:picLocks noChangeAspect="1"/>
          </p:cNvPicPr>
          <p:nvPr/>
        </p:nvPicPr>
        <p:blipFill>
          <a:blip r:embed="rId4"/>
          <a:stretch>
            <a:fillRect/>
          </a:stretch>
        </p:blipFill>
        <p:spPr>
          <a:xfrm>
            <a:off x="8573585" y="2103119"/>
            <a:ext cx="3592289" cy="2390505"/>
          </a:xfrm>
          <a:prstGeom prst="rect">
            <a:avLst/>
          </a:prstGeom>
        </p:spPr>
      </p:pic>
    </p:spTree>
    <p:extLst>
      <p:ext uri="{BB962C8B-B14F-4D97-AF65-F5344CB8AC3E}">
        <p14:creationId xmlns:p14="http://schemas.microsoft.com/office/powerpoint/2010/main" val="2467032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1154" y="888274"/>
            <a:ext cx="10345782" cy="5564777"/>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b="1" dirty="0">
                <a:solidFill>
                  <a:srgbClr val="C00000"/>
                </a:solidFill>
              </a:rPr>
              <a:t>Pit-and-fissure sealants </a:t>
            </a:r>
            <a:r>
              <a:rPr lang="en-US" b="1" dirty="0"/>
              <a:t>have been shown to </a:t>
            </a:r>
            <a:r>
              <a:rPr lang="en-US" b="1" dirty="0">
                <a:solidFill>
                  <a:srgbClr val="C00000"/>
                </a:solidFill>
              </a:rPr>
              <a:t>reduce occlusal caries </a:t>
            </a:r>
            <a:r>
              <a:rPr lang="en-US" b="1" dirty="0"/>
              <a:t>effectively. </a:t>
            </a:r>
          </a:p>
          <a:p>
            <a:pPr algn="l" rtl="0"/>
            <a:endParaRPr lang="en-US" b="1" dirty="0"/>
          </a:p>
          <a:p>
            <a:pPr algn="l" rtl="0"/>
            <a:endParaRPr lang="en-US" b="1" dirty="0"/>
          </a:p>
          <a:p>
            <a:pPr algn="l" rtl="0"/>
            <a:endParaRPr lang="en-US" b="1" dirty="0"/>
          </a:p>
          <a:p>
            <a:pPr algn="l" rtl="0"/>
            <a:endParaRPr lang="en-US" b="1" dirty="0"/>
          </a:p>
          <a:p>
            <a:pPr algn="l" rtl="0"/>
            <a:r>
              <a:rPr lang="en-US" b="1" dirty="0">
                <a:solidFill>
                  <a:srgbClr val="C00000"/>
                </a:solidFill>
              </a:rPr>
              <a:t>For a patient who requires dental work under general anesthesia</a:t>
            </a:r>
            <a:r>
              <a:rPr lang="en-US" b="1" dirty="0"/>
              <a:t>, deep occlusal pits and fissures </a:t>
            </a:r>
            <a:r>
              <a:rPr lang="en-US" b="1" dirty="0">
                <a:solidFill>
                  <a:srgbClr val="C00000"/>
                </a:solidFill>
              </a:rPr>
              <a:t>should be restored with amalgam or composites </a:t>
            </a:r>
            <a:r>
              <a:rPr lang="en-US" b="1" dirty="0"/>
              <a:t>to prevent further  decay.</a:t>
            </a:r>
          </a:p>
          <a:p>
            <a:pPr algn="l" rtl="0"/>
            <a:endParaRPr lang="en-US" b="1" dirty="0"/>
          </a:p>
          <a:p>
            <a:pPr marL="0" indent="0" algn="l" rtl="0">
              <a:buNone/>
            </a:pPr>
            <a:endParaRPr lang="en-US" b="1" dirty="0"/>
          </a:p>
          <a:p>
            <a:pPr algn="l" rtl="0"/>
            <a:endParaRPr lang="en-US" b="1" dirty="0"/>
          </a:p>
          <a:p>
            <a:pPr algn="l" rtl="0"/>
            <a:r>
              <a:rPr lang="en-US" b="1" dirty="0"/>
              <a:t> </a:t>
            </a:r>
            <a:r>
              <a:rPr lang="en-US" b="1" dirty="0">
                <a:solidFill>
                  <a:srgbClr val="C00000"/>
                </a:solidFill>
              </a:rPr>
              <a:t>Patients with severe bruxism and interproximal decay </a:t>
            </a:r>
            <a:r>
              <a:rPr lang="en-US" b="1" dirty="0"/>
              <a:t>may need their teeth restored with </a:t>
            </a:r>
            <a:r>
              <a:rPr lang="en-US" b="1" dirty="0">
                <a:solidFill>
                  <a:srgbClr val="C00000"/>
                </a:solidFill>
              </a:rPr>
              <a:t>stainless steel crowns </a:t>
            </a:r>
            <a:r>
              <a:rPr lang="en-US" b="1" dirty="0"/>
              <a:t>to increase the longevity of the restorations.</a:t>
            </a:r>
          </a:p>
        </p:txBody>
      </p:sp>
      <p:pic>
        <p:nvPicPr>
          <p:cNvPr id="4" name="صورة 3"/>
          <p:cNvPicPr>
            <a:picLocks noChangeAspect="1"/>
          </p:cNvPicPr>
          <p:nvPr/>
        </p:nvPicPr>
        <p:blipFill>
          <a:blip r:embed="rId2"/>
          <a:stretch>
            <a:fillRect/>
          </a:stretch>
        </p:blipFill>
        <p:spPr>
          <a:xfrm>
            <a:off x="4859383" y="1569311"/>
            <a:ext cx="3792311" cy="1609725"/>
          </a:xfrm>
          <a:prstGeom prst="rect">
            <a:avLst/>
          </a:prstGeom>
        </p:spPr>
      </p:pic>
      <p:pic>
        <p:nvPicPr>
          <p:cNvPr id="5" name="صورة 4"/>
          <p:cNvPicPr>
            <a:picLocks noChangeAspect="1"/>
          </p:cNvPicPr>
          <p:nvPr/>
        </p:nvPicPr>
        <p:blipFill>
          <a:blip r:embed="rId3"/>
          <a:stretch>
            <a:fillRect/>
          </a:stretch>
        </p:blipFill>
        <p:spPr>
          <a:xfrm>
            <a:off x="6662057" y="3670662"/>
            <a:ext cx="2172517" cy="1464261"/>
          </a:xfrm>
          <a:prstGeom prst="rect">
            <a:avLst/>
          </a:prstGeom>
        </p:spPr>
      </p:pic>
      <p:sp>
        <p:nvSpPr>
          <p:cNvPr id="6" name="عنوان 5"/>
          <p:cNvSpPr>
            <a:spLocks noGrp="1"/>
          </p:cNvSpPr>
          <p:nvPr>
            <p:ph type="title"/>
          </p:nvPr>
        </p:nvSpPr>
        <p:spPr>
          <a:xfrm>
            <a:off x="1371600" y="738052"/>
            <a:ext cx="9601200" cy="1485900"/>
          </a:xfrm>
        </p:spPr>
        <p:txBody>
          <a:bodyPr/>
          <a:lstStyle/>
          <a:p>
            <a:endParaRPr lang="en-US" dirty="0"/>
          </a:p>
        </p:txBody>
      </p:sp>
      <p:pic>
        <p:nvPicPr>
          <p:cNvPr id="7" name="صورة 6"/>
          <p:cNvPicPr>
            <a:picLocks noChangeAspect="1"/>
          </p:cNvPicPr>
          <p:nvPr/>
        </p:nvPicPr>
        <p:blipFill>
          <a:blip r:embed="rId4"/>
          <a:stretch>
            <a:fillRect/>
          </a:stretch>
        </p:blipFill>
        <p:spPr>
          <a:xfrm>
            <a:off x="8934994" y="5438504"/>
            <a:ext cx="2286000" cy="1223552"/>
          </a:xfrm>
          <a:prstGeom prst="rect">
            <a:avLst/>
          </a:prstGeom>
        </p:spPr>
      </p:pic>
    </p:spTree>
    <p:extLst>
      <p:ext uri="{BB962C8B-B14F-4D97-AF65-F5344CB8AC3E}">
        <p14:creationId xmlns:p14="http://schemas.microsoft.com/office/powerpoint/2010/main" val="346159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a:off x="2926080" y="185263"/>
            <a:ext cx="6948487" cy="1930920"/>
          </a:xfrm>
          <a:prstGeom prst="rect">
            <a:avLst/>
          </a:prstGeom>
        </p:spPr>
      </p:pic>
      <p:sp>
        <p:nvSpPr>
          <p:cNvPr id="2" name="عنوان 1"/>
          <p:cNvSpPr>
            <a:spLocks noGrp="1"/>
          </p:cNvSpPr>
          <p:nvPr>
            <p:ph type="title"/>
          </p:nvPr>
        </p:nvSpPr>
        <p:spPr>
          <a:xfrm rot="10800000" flipV="1">
            <a:off x="731520" y="1284608"/>
            <a:ext cx="3579223" cy="535577"/>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l" rtl="0"/>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HOME DENTAL CARE</a:t>
            </a:r>
          </a:p>
        </p:txBody>
      </p:sp>
      <p:sp>
        <p:nvSpPr>
          <p:cNvPr id="3" name="عنصر نائب للمحتوى 2"/>
          <p:cNvSpPr>
            <a:spLocks noGrp="1"/>
          </p:cNvSpPr>
          <p:nvPr>
            <p:ph idx="1"/>
          </p:nvPr>
        </p:nvSpPr>
        <p:spPr>
          <a:xfrm>
            <a:off x="836023" y="2116183"/>
            <a:ext cx="10097588" cy="4637314"/>
          </a:xfrm>
          <a:ln/>
        </p:spPr>
        <p:style>
          <a:lnRef idx="1">
            <a:schemeClr val="accent5"/>
          </a:lnRef>
          <a:fillRef idx="2">
            <a:schemeClr val="accent5"/>
          </a:fillRef>
          <a:effectRef idx="1">
            <a:schemeClr val="accent5"/>
          </a:effectRef>
          <a:fontRef idx="minor">
            <a:schemeClr val="dk1"/>
          </a:fontRef>
        </p:style>
        <p:txBody>
          <a:bodyPr>
            <a:noAutofit/>
          </a:bodyPr>
          <a:lstStyle/>
          <a:p>
            <a:pPr algn="l" rtl="0"/>
            <a:r>
              <a:rPr lang="en-US" sz="2400" dirty="0"/>
              <a:t>Dental education of parents/guardians/caregivers is important to children with SHCN.</a:t>
            </a:r>
          </a:p>
          <a:p>
            <a:pPr algn="l" rtl="0"/>
            <a:r>
              <a:rPr lang="en-US" sz="2400" dirty="0"/>
              <a:t> The parents (or the guardian) are responsible for establishing good oral hygiene in the home. </a:t>
            </a:r>
          </a:p>
          <a:p>
            <a:pPr algn="l" rtl="0"/>
            <a:r>
              <a:rPr lang="en-US" sz="2400" dirty="0"/>
              <a:t>Reinforcement of good home dental care is provided through mass media , communication with other people, and school activities (e.g., health classes, parent-teacher association meetings.</a:t>
            </a:r>
          </a:p>
          <a:p>
            <a:pPr algn="l" rtl="0"/>
            <a:r>
              <a:rPr lang="en-US" sz="2400" dirty="0"/>
              <a:t>The dentist or the hygienist is responsible for consulting with the caregiver of the child with SHCN when oral hygiene problems occur</a:t>
            </a:r>
          </a:p>
          <a:p>
            <a:pPr algn="l" rtl="0"/>
            <a:r>
              <a:rPr lang="en-US" sz="2400" dirty="0"/>
              <a:t> Regular follow-up supervision at home and in the dental office is essential</a:t>
            </a:r>
          </a:p>
        </p:txBody>
      </p:sp>
    </p:spTree>
    <p:extLst>
      <p:ext uri="{BB962C8B-B14F-4D97-AF65-F5344CB8AC3E}">
        <p14:creationId xmlns:p14="http://schemas.microsoft.com/office/powerpoint/2010/main" val="3014249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2960" y="274321"/>
            <a:ext cx="10580914" cy="6283234"/>
          </a:xfrm>
          <a:ln/>
        </p:spPr>
        <p:style>
          <a:lnRef idx="1">
            <a:schemeClr val="accent5"/>
          </a:lnRef>
          <a:fillRef idx="2">
            <a:schemeClr val="accent5"/>
          </a:fillRef>
          <a:effectRef idx="1">
            <a:schemeClr val="accent5"/>
          </a:effectRef>
          <a:fontRef idx="minor">
            <a:schemeClr val="dk1"/>
          </a:fontRef>
        </p:style>
        <p:txBody>
          <a:bodyPr>
            <a:noAutofit/>
          </a:bodyPr>
          <a:lstStyle/>
          <a:p>
            <a:pPr algn="l" rtl="0"/>
            <a:r>
              <a:rPr lang="en-US" sz="2400" dirty="0"/>
              <a:t>Home dental care should begin in infancy; the dentist should teach the parents to gently cleanse the incisors daily with a soft cloth or an infant toothbrush</a:t>
            </a:r>
          </a:p>
          <a:p>
            <a:pPr algn="l" rtl="0"/>
            <a:endParaRPr lang="en-US" sz="2400" dirty="0"/>
          </a:p>
          <a:p>
            <a:pPr algn="l" rtl="0"/>
            <a:endParaRPr lang="en-US" sz="2400" dirty="0"/>
          </a:p>
          <a:p>
            <a:pPr algn="l" rtl="0"/>
            <a:r>
              <a:rPr lang="en-US" sz="2400" dirty="0"/>
              <a:t>Several positions for tooth brushing that permit firm control and support of the child, adequate visibility. </a:t>
            </a:r>
          </a:p>
          <a:p>
            <a:pPr marL="0" indent="0" algn="l" rtl="0">
              <a:buNone/>
            </a:pPr>
            <a:r>
              <a:rPr lang="en-US" sz="2400" b="1" u="sng" dirty="0">
                <a:solidFill>
                  <a:srgbClr val="C00000"/>
                </a:solidFill>
              </a:rPr>
              <a:t>Positions most commonly used for children requiring oral care assistance are as follows: </a:t>
            </a:r>
          </a:p>
          <a:p>
            <a:pPr algn="l" rtl="0"/>
            <a:r>
              <a:rPr lang="en-US" sz="2400" b="1" dirty="0">
                <a:solidFill>
                  <a:schemeClr val="tx1"/>
                </a:solidFill>
              </a:rPr>
              <a:t>The standing or sitting child is placed in front of the adult so that the adult can cradle the child's head with one hand while using the other hand to brush the teeth</a:t>
            </a:r>
            <a:r>
              <a:rPr lang="en-US" sz="2400" b="1" u="sng" dirty="0">
                <a:solidFill>
                  <a:schemeClr val="tx1"/>
                </a:solidFill>
              </a:rPr>
              <a:t>. </a:t>
            </a:r>
          </a:p>
        </p:txBody>
      </p:sp>
      <p:pic>
        <p:nvPicPr>
          <p:cNvPr id="2" name="صورة 1"/>
          <p:cNvPicPr>
            <a:picLocks noChangeAspect="1"/>
          </p:cNvPicPr>
          <p:nvPr/>
        </p:nvPicPr>
        <p:blipFill>
          <a:blip r:embed="rId2"/>
          <a:stretch>
            <a:fillRect/>
          </a:stretch>
        </p:blipFill>
        <p:spPr>
          <a:xfrm>
            <a:off x="4663439" y="995489"/>
            <a:ext cx="2664823" cy="1506592"/>
          </a:xfrm>
          <a:prstGeom prst="rect">
            <a:avLst/>
          </a:prstGeom>
        </p:spPr>
      </p:pic>
      <p:pic>
        <p:nvPicPr>
          <p:cNvPr id="4" name="صورة 3"/>
          <p:cNvPicPr>
            <a:picLocks noChangeAspect="1"/>
          </p:cNvPicPr>
          <p:nvPr/>
        </p:nvPicPr>
        <p:blipFill rotWithShape="1">
          <a:blip r:embed="rId3"/>
          <a:srcRect l="59571" t="18123" r="2391" b="44001"/>
          <a:stretch/>
        </p:blipFill>
        <p:spPr>
          <a:xfrm>
            <a:off x="7027815" y="4846320"/>
            <a:ext cx="3640857" cy="2011680"/>
          </a:xfrm>
          <a:prstGeom prst="rect">
            <a:avLst/>
          </a:prstGeom>
        </p:spPr>
      </p:pic>
    </p:spTree>
    <p:extLst>
      <p:ext uri="{BB962C8B-B14F-4D97-AF65-F5344CB8AC3E}">
        <p14:creationId xmlns:p14="http://schemas.microsoft.com/office/powerpoint/2010/main" val="609511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3771" y="757646"/>
            <a:ext cx="10411098" cy="5852160"/>
          </a:xfrm>
          <a:ln/>
        </p:spPr>
        <p:style>
          <a:lnRef idx="1">
            <a:schemeClr val="accent5"/>
          </a:lnRef>
          <a:fillRef idx="2">
            <a:schemeClr val="accent5"/>
          </a:fillRef>
          <a:effectRef idx="1">
            <a:schemeClr val="accent5"/>
          </a:effectRef>
          <a:fontRef idx="minor">
            <a:schemeClr val="dk1"/>
          </a:fontRef>
        </p:style>
        <p:txBody>
          <a:bodyPr>
            <a:noAutofit/>
          </a:bodyPr>
          <a:lstStyle/>
          <a:p>
            <a:pPr algn="l" rtl="0">
              <a:buFont typeface="Wingdings" panose="05000000000000000000" pitchFamily="2" charset="2"/>
              <a:buChar char="q"/>
            </a:pPr>
            <a:r>
              <a:rPr lang="en-US" sz="2400" b="1" dirty="0">
                <a:solidFill>
                  <a:schemeClr val="tx1"/>
                </a:solidFill>
              </a:rPr>
              <a:t>The child reclines on a sofa or bed with the head angled backward on the parent's </a:t>
            </a:r>
            <a:r>
              <a:rPr lang="en-US" sz="2400" b="1" dirty="0" err="1">
                <a:solidFill>
                  <a:schemeClr val="tx1"/>
                </a:solidFill>
              </a:rPr>
              <a:t>lap,the</a:t>
            </a:r>
            <a:r>
              <a:rPr lang="en-US" sz="2400" b="1" dirty="0">
                <a:solidFill>
                  <a:schemeClr val="tx1"/>
                </a:solidFill>
              </a:rPr>
              <a:t> child's head is stabilized with one hand while the teeth are brushed with the other hand.</a:t>
            </a: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r>
              <a:rPr lang="en-US" sz="2400" b="1" dirty="0">
                <a:solidFill>
                  <a:schemeClr val="tx1"/>
                </a:solidFill>
              </a:rPr>
              <a:t>The parents face each other with their knees touching. The child's buttocks are placed on one parent's lap, with the child facing that parent while the child's head and shoulders lie on the other parent's knees; this allows the first parent to brush the teeth.</a:t>
            </a:r>
          </a:p>
        </p:txBody>
      </p:sp>
      <p:pic>
        <p:nvPicPr>
          <p:cNvPr id="2" name="صورة 1"/>
          <p:cNvPicPr>
            <a:picLocks noChangeAspect="1"/>
          </p:cNvPicPr>
          <p:nvPr/>
        </p:nvPicPr>
        <p:blipFill>
          <a:blip r:embed="rId2"/>
          <a:stretch>
            <a:fillRect/>
          </a:stretch>
        </p:blipFill>
        <p:spPr>
          <a:xfrm>
            <a:off x="7720148" y="4569823"/>
            <a:ext cx="3130321" cy="2070907"/>
          </a:xfrm>
          <a:prstGeom prst="rect">
            <a:avLst/>
          </a:prstGeom>
        </p:spPr>
      </p:pic>
      <p:pic>
        <p:nvPicPr>
          <p:cNvPr id="5" name="صورة 4"/>
          <p:cNvPicPr>
            <a:picLocks noChangeAspect="1"/>
          </p:cNvPicPr>
          <p:nvPr/>
        </p:nvPicPr>
        <p:blipFill rotWithShape="1">
          <a:blip r:embed="rId3"/>
          <a:srcRect l="64688" t="55933" r="5651" b="6215"/>
          <a:stretch/>
        </p:blipFill>
        <p:spPr>
          <a:xfrm>
            <a:off x="6923314" y="1443865"/>
            <a:ext cx="2824369" cy="1945946"/>
          </a:xfrm>
          <a:prstGeom prst="rect">
            <a:avLst/>
          </a:prstGeom>
        </p:spPr>
      </p:pic>
    </p:spTree>
    <p:extLst>
      <p:ext uri="{BB962C8B-B14F-4D97-AF65-F5344CB8AC3E}">
        <p14:creationId xmlns:p14="http://schemas.microsoft.com/office/powerpoint/2010/main" val="249872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61288" y="568233"/>
            <a:ext cx="11051178" cy="5852161"/>
          </a:xfrm>
          <a:ln/>
        </p:spPr>
        <p:style>
          <a:lnRef idx="1">
            <a:schemeClr val="accent5"/>
          </a:lnRef>
          <a:fillRef idx="2">
            <a:schemeClr val="accent5"/>
          </a:fillRef>
          <a:effectRef idx="1">
            <a:schemeClr val="accent5"/>
          </a:effectRef>
          <a:fontRef idx="minor">
            <a:schemeClr val="dk1"/>
          </a:fontRef>
        </p:style>
        <p:txBody>
          <a:bodyPr>
            <a:noAutofit/>
          </a:bodyPr>
          <a:lstStyle/>
          <a:p>
            <a:pPr algn="l" rtl="0">
              <a:buFont typeface="Wingdings" panose="05000000000000000000" pitchFamily="2" charset="2"/>
              <a:buChar char="q"/>
            </a:pPr>
            <a:r>
              <a:rPr lang="en-US" sz="2400" b="1" dirty="0">
                <a:solidFill>
                  <a:schemeClr val="tx1"/>
                </a:solidFill>
              </a:rPr>
              <a:t>The extremely difficult patient is isolated in an open area and reclined in the brusher's lap. the patient is immobilized by extra attendant while the brusher institute proper oral care. </a:t>
            </a: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endParaRPr lang="en-US" sz="2400" b="1" dirty="0">
              <a:solidFill>
                <a:schemeClr val="tx1"/>
              </a:solidFill>
            </a:endParaRPr>
          </a:p>
          <a:p>
            <a:pPr algn="l" rtl="0">
              <a:buFont typeface="Wingdings" panose="05000000000000000000" pitchFamily="2" charset="2"/>
              <a:buChar char="q"/>
            </a:pPr>
            <a:r>
              <a:rPr lang="en-US" sz="2400" b="1" dirty="0">
                <a:solidFill>
                  <a:schemeClr val="tx1"/>
                </a:solidFill>
              </a:rPr>
              <a:t>The standing and resistive child is placed in front of the caregiver so that the adult can wrap his or her legs around the child  while using the hands to support the head and brush the teeth. </a:t>
            </a:r>
          </a:p>
        </p:txBody>
      </p:sp>
      <p:pic>
        <p:nvPicPr>
          <p:cNvPr id="2" name="صورة 1"/>
          <p:cNvPicPr>
            <a:picLocks noChangeAspect="1"/>
          </p:cNvPicPr>
          <p:nvPr/>
        </p:nvPicPr>
        <p:blipFill rotWithShape="1">
          <a:blip r:embed="rId2"/>
          <a:srcRect l="56143" t="4000" r="1857" b="52000"/>
          <a:stretch/>
        </p:blipFill>
        <p:spPr>
          <a:xfrm>
            <a:off x="8306789" y="1309083"/>
            <a:ext cx="2432069" cy="1910911"/>
          </a:xfrm>
          <a:prstGeom prst="rect">
            <a:avLst/>
          </a:prstGeom>
        </p:spPr>
      </p:pic>
      <p:pic>
        <p:nvPicPr>
          <p:cNvPr id="4" name="صورة 3"/>
          <p:cNvPicPr>
            <a:picLocks noChangeAspect="1"/>
          </p:cNvPicPr>
          <p:nvPr/>
        </p:nvPicPr>
        <p:blipFill rotWithShape="1">
          <a:blip r:embed="rId2"/>
          <a:srcRect l="57071" t="49904" r="500" b="4381"/>
          <a:stretch/>
        </p:blipFill>
        <p:spPr>
          <a:xfrm>
            <a:off x="8171689" y="4245429"/>
            <a:ext cx="2457123" cy="1985553"/>
          </a:xfrm>
          <a:prstGeom prst="rect">
            <a:avLst/>
          </a:prstGeom>
        </p:spPr>
      </p:pic>
    </p:spTree>
    <p:extLst>
      <p:ext uri="{BB962C8B-B14F-4D97-AF65-F5344CB8AC3E}">
        <p14:creationId xmlns:p14="http://schemas.microsoft.com/office/powerpoint/2010/main" val="1944941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1" y="685800"/>
            <a:ext cx="4820194" cy="698863"/>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sz="3600" b="1" dirty="0">
                <a:ln w="22225">
                  <a:solidFill>
                    <a:schemeClr val="accent2"/>
                  </a:solidFill>
                  <a:prstDash val="solid"/>
                </a:ln>
                <a:solidFill>
                  <a:schemeClr val="accent2">
                    <a:lumMod val="40000"/>
                    <a:lumOff val="60000"/>
                  </a:schemeClr>
                </a:solidFill>
              </a:rPr>
              <a:t>DIET AND NUTRITION</a:t>
            </a:r>
          </a:p>
        </p:txBody>
      </p:sp>
      <p:sp>
        <p:nvSpPr>
          <p:cNvPr id="3" name="عنصر نائب للمحتوى 2"/>
          <p:cNvSpPr>
            <a:spLocks noGrp="1"/>
          </p:cNvSpPr>
          <p:nvPr>
            <p:ph idx="1"/>
          </p:nvPr>
        </p:nvSpPr>
        <p:spPr>
          <a:xfrm>
            <a:off x="862149" y="1384663"/>
            <a:ext cx="11155680" cy="5107577"/>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l" rtl="0"/>
            <a:r>
              <a:rPr lang="en-US" dirty="0"/>
              <a:t> </a:t>
            </a:r>
            <a:r>
              <a:rPr lang="en-US" sz="2400" b="1" dirty="0"/>
              <a:t>A proper non-cariogenic diet is essential to a good preventive program for a child with SHCN.</a:t>
            </a:r>
          </a:p>
          <a:p>
            <a:pPr algn="l" rtl="0"/>
            <a:r>
              <a:rPr lang="en-US" sz="2400" b="1" dirty="0"/>
              <a:t> The dentist should assess the diet by reviewing answers on a diet survey with the parent, realizing that allowances must be made for certain conditions for which dietary modifications are required.</a:t>
            </a:r>
          </a:p>
          <a:p>
            <a:pPr algn="l" rtl="0"/>
            <a:r>
              <a:rPr lang="en-US" sz="2400" b="1" dirty="0"/>
              <a:t> For example, </a:t>
            </a:r>
            <a:r>
              <a:rPr lang="en-US" sz="2400" b="1" dirty="0">
                <a:solidFill>
                  <a:schemeClr val="accent2">
                    <a:lumMod val="50000"/>
                  </a:schemeClr>
                </a:solidFill>
              </a:rPr>
              <a:t>conditions associated with difficulty in swallowing, such as severe cerebral palsy, may require that the patient be on a puree diet. </a:t>
            </a:r>
          </a:p>
          <a:p>
            <a:pPr algn="l" rtl="0"/>
            <a:r>
              <a:rPr lang="en-US" sz="2400" b="1" dirty="0">
                <a:solidFill>
                  <a:schemeClr val="accent2">
                    <a:lumMod val="50000"/>
                  </a:schemeClr>
                </a:solidFill>
              </a:rPr>
              <a:t>Patients with certain metabolic disturbances or syndromes, such as phenylketonuria, diabetes, or Prader-Willi syndrome, have diets that restrict specific foods or total caloric consumption</a:t>
            </a:r>
          </a:p>
          <a:p>
            <a:pPr algn="l" rtl="0"/>
            <a:r>
              <a:rPr lang="en-US" sz="2400" b="1" dirty="0"/>
              <a:t>The oral side effects of the child's medications should be reviewed with the parents or guardians at each visit, for example, of increased caries or gingival overgrowth, to prevent  these problems. </a:t>
            </a:r>
          </a:p>
          <a:p>
            <a:pPr algn="l" rtl="0"/>
            <a:r>
              <a:rPr lang="en-US" sz="2400" b="1" dirty="0"/>
              <a:t>Particular emphasis should be placed on discontinuation of the nursing bottle by 12 months of age and cessation of at-will breast-feeding after teeth begin to erupt</a:t>
            </a:r>
            <a:r>
              <a:rPr lang="en-US" b="1" dirty="0"/>
              <a:t>, </a:t>
            </a:r>
          </a:p>
        </p:txBody>
      </p:sp>
    </p:spTree>
    <p:extLst>
      <p:ext uri="{BB962C8B-B14F-4D97-AF65-F5344CB8AC3E}">
        <p14:creationId xmlns:p14="http://schemas.microsoft.com/office/powerpoint/2010/main" val="59212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A5373C0-AFB6-9F91-5EF0-457D2DF45B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315AD892-859B-3290-82D5-CBED9305F49D}"/>
              </a:ext>
            </a:extLst>
          </p:cNvPr>
          <p:cNvSpPr>
            <a:spLocks noGrp="1"/>
          </p:cNvSpPr>
          <p:nvPr>
            <p:ph idx="1"/>
          </p:nvPr>
        </p:nvSpPr>
        <p:spPr/>
        <p:txBody>
          <a:bodyPr>
            <a:normAutofit fontScale="92500" lnSpcReduction="10000"/>
          </a:bodyPr>
          <a:lstStyle/>
          <a:p>
            <a:pPr algn="l" rtl="0"/>
            <a:r>
              <a:rPr lang="en-US" b="1" dirty="0">
                <a:solidFill>
                  <a:srgbClr val="FF0000"/>
                </a:solidFill>
              </a:rPr>
              <a:t>Below is a list of specific medication groups that can cause tooth decay due to dry mouth over time: </a:t>
            </a:r>
          </a:p>
          <a:p>
            <a:pPr algn="l" rtl="0"/>
            <a:endParaRPr lang="en-US" dirty="0"/>
          </a:p>
          <a:p>
            <a:pPr algn="l" rtl="0"/>
            <a:r>
              <a:rPr lang="en-US" dirty="0"/>
              <a:t>Antihistamines (e.g., Benadryl)</a:t>
            </a:r>
          </a:p>
          <a:p>
            <a:pPr algn="l" rtl="0"/>
            <a:r>
              <a:rPr lang="en-US" dirty="0"/>
              <a:t>Decongestants (e.g., pseudoephedrine)</a:t>
            </a:r>
          </a:p>
          <a:p>
            <a:pPr algn="l" rtl="0"/>
            <a:r>
              <a:rPr lang="en-US" dirty="0"/>
              <a:t>Opioid pain medications, like hydrocodone/acetaminophen (Norco)</a:t>
            </a:r>
          </a:p>
          <a:p>
            <a:pPr algn="l" rtl="0"/>
            <a:r>
              <a:rPr lang="en-US" dirty="0"/>
              <a:t>High blood pressure medications (e.g., propranolol)</a:t>
            </a:r>
          </a:p>
          <a:p>
            <a:pPr algn="l" rtl="0"/>
            <a:r>
              <a:rPr lang="en-US" dirty="0"/>
              <a:t>Antidepressants (e.g., selective serotonin reuptake inhibitors like fluoxetine)</a:t>
            </a:r>
          </a:p>
          <a:p>
            <a:pPr algn="l" rtl="0"/>
            <a:r>
              <a:rPr lang="en-US" dirty="0"/>
              <a:t>Muscle relaxants (e.g., cyclobenzaprine)</a:t>
            </a:r>
          </a:p>
        </p:txBody>
      </p:sp>
    </p:spTree>
    <p:extLst>
      <p:ext uri="{BB962C8B-B14F-4D97-AF65-F5344CB8AC3E}">
        <p14:creationId xmlns:p14="http://schemas.microsoft.com/office/powerpoint/2010/main" val="2284846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EA2466A-CB84-E598-DC64-90B15DAE9B15}"/>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E4634C90-38F9-C9CE-53DD-A27D7760BBF4}"/>
              </a:ext>
            </a:extLst>
          </p:cNvPr>
          <p:cNvSpPr>
            <a:spLocks noGrp="1"/>
          </p:cNvSpPr>
          <p:nvPr>
            <p:ph idx="1"/>
          </p:nvPr>
        </p:nvSpPr>
        <p:spPr/>
        <p:txBody>
          <a:bodyPr/>
          <a:lstStyle/>
          <a:p>
            <a:pPr algn="l" rtl="0"/>
            <a:r>
              <a:rPr lang="en-US" dirty="0"/>
              <a:t>Parkinson’s disease medications (e.g., benztropine)</a:t>
            </a:r>
          </a:p>
          <a:p>
            <a:pPr algn="l" rtl="0"/>
            <a:r>
              <a:rPr lang="en-US" dirty="0"/>
              <a:t>Some medications are sweetened with sugar, which can also cause tooth decay. People who take these medications for a long time are at the greatest risk. Examples include:</a:t>
            </a:r>
          </a:p>
          <a:p>
            <a:pPr algn="l" rtl="0"/>
            <a:endParaRPr lang="en-US" dirty="0"/>
          </a:p>
          <a:p>
            <a:pPr algn="l" rtl="0"/>
            <a:r>
              <a:rPr lang="en-US" dirty="0"/>
              <a:t>Children’s syrup-based medications (e.g., Children’s Tylenol)</a:t>
            </a:r>
          </a:p>
          <a:p>
            <a:pPr algn="l" rtl="0"/>
            <a:r>
              <a:rPr lang="en-US" dirty="0"/>
              <a:t>Chewable antacid tablets (e.g., Tums)</a:t>
            </a:r>
          </a:p>
          <a:p>
            <a:pPr algn="l" rtl="0"/>
            <a:r>
              <a:rPr lang="en-US" dirty="0"/>
              <a:t>Some antifungal medications (e.g., nystatin liquid suspension)</a:t>
            </a:r>
          </a:p>
        </p:txBody>
      </p:sp>
    </p:spTree>
    <p:extLst>
      <p:ext uri="{BB962C8B-B14F-4D97-AF65-F5344CB8AC3E}">
        <p14:creationId xmlns:p14="http://schemas.microsoft.com/office/powerpoint/2010/main" val="500637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4820194" cy="698863"/>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FLUORIDE EXPOSURE</a:t>
            </a:r>
          </a:p>
        </p:txBody>
      </p:sp>
      <p:sp>
        <p:nvSpPr>
          <p:cNvPr id="3" name="عنصر نائب للمحتوى 2"/>
          <p:cNvSpPr>
            <a:spLocks noGrp="1"/>
          </p:cNvSpPr>
          <p:nvPr>
            <p:ph idx="1"/>
          </p:nvPr>
        </p:nvSpPr>
        <p:spPr>
          <a:xfrm>
            <a:off x="940526" y="1489166"/>
            <a:ext cx="11025051" cy="5212080"/>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b="1" dirty="0"/>
              <a:t>Systemic fluoride for patients with SHCN is necessary. The dentist should first determine the concentration of fluoride in the patient's daily water supply. </a:t>
            </a:r>
          </a:p>
          <a:p>
            <a:pPr algn="l" rtl="0"/>
            <a:r>
              <a:rPr lang="en-US" b="1" dirty="0"/>
              <a:t>If the level of fluoride is between </a:t>
            </a:r>
            <a:r>
              <a:rPr lang="en-US" b="1" dirty="0">
                <a:solidFill>
                  <a:srgbClr val="C00000"/>
                </a:solidFill>
              </a:rPr>
              <a:t>0.7 and I ppm</a:t>
            </a:r>
            <a:r>
              <a:rPr lang="en-US" b="1" dirty="0"/>
              <a:t>, no supplementation is normally required.</a:t>
            </a:r>
          </a:p>
          <a:p>
            <a:pPr algn="l" rtl="0"/>
            <a:r>
              <a:rPr lang="en-US" b="1" dirty="0"/>
              <a:t> If the dentist is not sure of the fluoride level of the patient's drinking water ,an analysis is indicated. Once the level has been documented, a determination of the need for fluoride supplementation can be made.</a:t>
            </a:r>
          </a:p>
          <a:p>
            <a:pPr algn="l" rtl="0"/>
            <a:r>
              <a:rPr lang="en-US" b="1" dirty="0"/>
              <a:t> The amount of systemic fluoride supplementation necessary, along with the various forms available (i.e., drops, tablets, and rinses). </a:t>
            </a:r>
          </a:p>
        </p:txBody>
      </p:sp>
      <p:pic>
        <p:nvPicPr>
          <p:cNvPr id="4" name="صورة 3"/>
          <p:cNvPicPr>
            <a:picLocks noChangeAspect="1"/>
          </p:cNvPicPr>
          <p:nvPr/>
        </p:nvPicPr>
        <p:blipFill>
          <a:blip r:embed="rId2"/>
          <a:stretch>
            <a:fillRect/>
          </a:stretch>
        </p:blipFill>
        <p:spPr>
          <a:xfrm>
            <a:off x="6753499" y="4012580"/>
            <a:ext cx="5064170" cy="2845420"/>
          </a:xfrm>
          <a:prstGeom prst="rect">
            <a:avLst/>
          </a:prstGeom>
        </p:spPr>
      </p:pic>
      <p:pic>
        <p:nvPicPr>
          <p:cNvPr id="5" name="صورة 4"/>
          <p:cNvPicPr>
            <a:picLocks noChangeAspect="1"/>
          </p:cNvPicPr>
          <p:nvPr/>
        </p:nvPicPr>
        <p:blipFill>
          <a:blip r:embed="rId3"/>
          <a:stretch>
            <a:fillRect/>
          </a:stretch>
        </p:blipFill>
        <p:spPr>
          <a:xfrm>
            <a:off x="3468188" y="4612330"/>
            <a:ext cx="2505075" cy="1828800"/>
          </a:xfrm>
          <a:prstGeom prst="rect">
            <a:avLst/>
          </a:prstGeom>
        </p:spPr>
      </p:pic>
    </p:spTree>
    <p:extLst>
      <p:ext uri="{BB962C8B-B14F-4D97-AF65-F5344CB8AC3E}">
        <p14:creationId xmlns:p14="http://schemas.microsoft.com/office/powerpoint/2010/main" val="4164943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4820194" cy="698863"/>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FLUORIDE EXPOSURE</a:t>
            </a:r>
          </a:p>
        </p:txBody>
      </p:sp>
      <p:sp>
        <p:nvSpPr>
          <p:cNvPr id="3" name="عنصر نائب للمحتوى 2"/>
          <p:cNvSpPr>
            <a:spLocks noGrp="1"/>
          </p:cNvSpPr>
          <p:nvPr>
            <p:ph idx="1"/>
          </p:nvPr>
        </p:nvSpPr>
        <p:spPr>
          <a:xfrm>
            <a:off x="940526" y="1541418"/>
            <a:ext cx="11025051" cy="5212080"/>
          </a:xfrm>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b="1" dirty="0"/>
              <a:t>Whether the patient lives in an area with a fluoridated or non-fluoridated water supply</a:t>
            </a:r>
            <a:r>
              <a:rPr lang="en-US" dirty="0"/>
              <a:t>, a </a:t>
            </a:r>
            <a:r>
              <a:rPr lang="en-US" b="1" dirty="0">
                <a:solidFill>
                  <a:srgbClr val="C00000"/>
                </a:solidFill>
              </a:rPr>
              <a:t>topical fluoride should be applied </a:t>
            </a:r>
            <a:r>
              <a:rPr lang="en-US" dirty="0"/>
              <a:t>after a regularly scheduled professional prophylaxis. </a:t>
            </a:r>
          </a:p>
          <a:p>
            <a:pPr algn="l" rtl="0"/>
            <a:r>
              <a:rPr lang="en-US" b="1" dirty="0">
                <a:solidFill>
                  <a:srgbClr val="C00000"/>
                </a:solidFill>
              </a:rPr>
              <a:t>5%</a:t>
            </a:r>
            <a:r>
              <a:rPr lang="en-US" b="1" dirty="0">
                <a:solidFill>
                  <a:schemeClr val="tx1"/>
                </a:solidFill>
              </a:rPr>
              <a:t> neutral sodium fluoride varnishes</a:t>
            </a:r>
          </a:p>
          <a:p>
            <a:pPr algn="l" rtl="0"/>
            <a:r>
              <a:rPr lang="en-US" b="1" dirty="0">
                <a:solidFill>
                  <a:schemeClr val="tx1"/>
                </a:solidFill>
              </a:rPr>
              <a:t>Dentifrice containing a therapeutic fluoride compound should also be used daily. </a:t>
            </a:r>
          </a:p>
          <a:p>
            <a:pPr algn="l" rtl="0"/>
            <a:r>
              <a:rPr lang="en-US" b="1" dirty="0">
                <a:solidFill>
                  <a:schemeClr val="tx1"/>
                </a:solidFill>
              </a:rPr>
              <a:t>Daily regimen of rinsing with </a:t>
            </a:r>
            <a:r>
              <a:rPr lang="en-US" b="1" dirty="0">
                <a:solidFill>
                  <a:srgbClr val="C00000"/>
                </a:solidFill>
              </a:rPr>
              <a:t>0.05% sodium fluoride solution</a:t>
            </a:r>
            <a:r>
              <a:rPr lang="en-US" b="1" dirty="0">
                <a:solidFill>
                  <a:schemeClr val="tx1"/>
                </a:solidFill>
              </a:rPr>
              <a:t>. </a:t>
            </a:r>
          </a:p>
          <a:p>
            <a:pPr algn="l" rtl="0"/>
            <a:r>
              <a:rPr lang="en-US" b="1" dirty="0">
                <a:solidFill>
                  <a:schemeClr val="tx1"/>
                </a:solidFill>
              </a:rPr>
              <a:t>Nightly application of a </a:t>
            </a:r>
            <a:r>
              <a:rPr lang="en-US" b="1" dirty="0">
                <a:solidFill>
                  <a:srgbClr val="C00000"/>
                </a:solidFill>
              </a:rPr>
              <a:t>0.4% stannous fluoride or  1,1 % sodium fluoride brush-on gel </a:t>
            </a:r>
            <a:r>
              <a:rPr lang="en-US" b="1" dirty="0">
                <a:solidFill>
                  <a:schemeClr val="tx1"/>
                </a:solidFill>
              </a:rPr>
              <a:t>has also been successfully used to decrease caries in children.</a:t>
            </a:r>
          </a:p>
        </p:txBody>
      </p:sp>
      <p:pic>
        <p:nvPicPr>
          <p:cNvPr id="5" name="صورة 4"/>
          <p:cNvPicPr>
            <a:picLocks noChangeAspect="1"/>
          </p:cNvPicPr>
          <p:nvPr/>
        </p:nvPicPr>
        <p:blipFill rotWithShape="1">
          <a:blip r:embed="rId2"/>
          <a:srcRect t="40281" r="1048"/>
          <a:stretch/>
        </p:blipFill>
        <p:spPr>
          <a:xfrm>
            <a:off x="7080069" y="4245428"/>
            <a:ext cx="4689565" cy="2119941"/>
          </a:xfrm>
          <a:prstGeom prst="rect">
            <a:avLst/>
          </a:prstGeom>
        </p:spPr>
      </p:pic>
    </p:spTree>
    <p:extLst>
      <p:ext uri="{BB962C8B-B14F-4D97-AF65-F5344CB8AC3E}">
        <p14:creationId xmlns:p14="http://schemas.microsoft.com/office/powerpoint/2010/main" val="13339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8072846" cy="685800"/>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sz="3200" b="1" dirty="0">
                <a:ln w="22225">
                  <a:solidFill>
                    <a:schemeClr val="accent2"/>
                  </a:solidFill>
                  <a:prstDash val="solid"/>
                </a:ln>
                <a:solidFill>
                  <a:schemeClr val="accent2">
                    <a:lumMod val="40000"/>
                    <a:lumOff val="60000"/>
                  </a:schemeClr>
                </a:solidFill>
              </a:rPr>
              <a:t>REGULAR PROFESSIONAL SUPERVISION</a:t>
            </a:r>
          </a:p>
        </p:txBody>
      </p:sp>
      <p:sp>
        <p:nvSpPr>
          <p:cNvPr id="3" name="عنصر نائب للمحتوى 2"/>
          <p:cNvSpPr>
            <a:spLocks noGrp="1"/>
          </p:cNvSpPr>
          <p:nvPr>
            <p:ph idx="1"/>
          </p:nvPr>
        </p:nvSpPr>
        <p:spPr>
          <a:xfrm>
            <a:off x="1489164" y="1280160"/>
            <a:ext cx="10045337" cy="4195354"/>
          </a:xfrm>
        </p:spPr>
        <p:style>
          <a:lnRef idx="1">
            <a:schemeClr val="accent1"/>
          </a:lnRef>
          <a:fillRef idx="2">
            <a:schemeClr val="accent1"/>
          </a:fillRef>
          <a:effectRef idx="1">
            <a:schemeClr val="accent1"/>
          </a:effectRef>
          <a:fontRef idx="minor">
            <a:schemeClr val="dk1"/>
          </a:fontRef>
        </p:style>
        <p:txBody>
          <a:bodyPr>
            <a:normAutofit/>
          </a:bodyPr>
          <a:lstStyle/>
          <a:p>
            <a:pPr algn="l" rtl="0"/>
            <a:r>
              <a:rPr lang="en-US" sz="2400" dirty="0"/>
              <a:t>Regular dental examinations are important in the treatment of patients with SHCN. Although most patients are seen </a:t>
            </a:r>
          </a:p>
          <a:p>
            <a:pPr algn="l" rtl="0"/>
            <a:r>
              <a:rPr lang="en-US" sz="2400" dirty="0"/>
              <a:t>Certain patients can benefit from </a:t>
            </a:r>
            <a:r>
              <a:rPr lang="en-US" sz="2400" dirty="0">
                <a:solidFill>
                  <a:srgbClr val="C00000"/>
                </a:solidFill>
              </a:rPr>
              <a:t>recall examinations every 2, 3, or 4 months</a:t>
            </a:r>
          </a:p>
        </p:txBody>
      </p:sp>
      <p:pic>
        <p:nvPicPr>
          <p:cNvPr id="4" name="صورة 3"/>
          <p:cNvPicPr>
            <a:picLocks noChangeAspect="1"/>
          </p:cNvPicPr>
          <p:nvPr/>
        </p:nvPicPr>
        <p:blipFill>
          <a:blip r:embed="rId2"/>
          <a:stretch>
            <a:fillRect/>
          </a:stretch>
        </p:blipFill>
        <p:spPr>
          <a:xfrm>
            <a:off x="6818810" y="2674076"/>
            <a:ext cx="4598125" cy="3452413"/>
          </a:xfrm>
          <a:prstGeom prst="rect">
            <a:avLst/>
          </a:prstGeom>
        </p:spPr>
      </p:pic>
    </p:spTree>
    <p:extLst>
      <p:ext uri="{BB962C8B-B14F-4D97-AF65-F5344CB8AC3E}">
        <p14:creationId xmlns:p14="http://schemas.microsoft.com/office/powerpoint/2010/main" val="3186496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10450286" cy="1156063"/>
          </a:xfrm>
        </p:spPr>
        <p:style>
          <a:lnRef idx="1">
            <a:schemeClr val="accent3"/>
          </a:lnRef>
          <a:fillRef idx="2">
            <a:schemeClr val="accent3"/>
          </a:fillRef>
          <a:effectRef idx="1">
            <a:schemeClr val="accent3"/>
          </a:effectRef>
          <a:fontRef idx="minor">
            <a:schemeClr val="dk1"/>
          </a:fontRef>
        </p:style>
        <p:txBody>
          <a:bodyPr>
            <a:normAutofit/>
          </a:bodyPr>
          <a:lstStyle/>
          <a:p>
            <a:pPr algn="l" rtl="0"/>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MANAGEMENT OF A CHILD WITH SPECIAL HEALTH CARE NEEDS DURING DENTAL TREATMENT </a:t>
            </a:r>
          </a:p>
        </p:txBody>
      </p:sp>
      <p:sp>
        <p:nvSpPr>
          <p:cNvPr id="3" name="عنصر نائب للمحتوى 2"/>
          <p:cNvSpPr>
            <a:spLocks noGrp="1"/>
          </p:cNvSpPr>
          <p:nvPr>
            <p:ph idx="1"/>
          </p:nvPr>
        </p:nvSpPr>
        <p:spPr>
          <a:xfrm>
            <a:off x="1371600" y="2285999"/>
            <a:ext cx="10450286" cy="4153989"/>
          </a:xfrm>
        </p:spPr>
        <p:style>
          <a:lnRef idx="1">
            <a:schemeClr val="accent3"/>
          </a:lnRef>
          <a:fillRef idx="2">
            <a:schemeClr val="accent3"/>
          </a:fillRef>
          <a:effectRef idx="1">
            <a:schemeClr val="accent3"/>
          </a:effectRef>
          <a:fontRef idx="minor">
            <a:schemeClr val="dk1"/>
          </a:fontRef>
        </p:style>
        <p:txBody>
          <a:bodyPr/>
          <a:lstStyle/>
          <a:p>
            <a:pPr algn="l" rtl="0"/>
            <a:r>
              <a:rPr lang="en-US" b="1" dirty="0"/>
              <a:t>If patient cooperation cannot be obtained, the dentist must consider alternatives such as protective stabilization, conscious sedation, or general anesthesia to allow the necessary dental procedures to be performed</a:t>
            </a:r>
            <a:r>
              <a:rPr lang="en-US" dirty="0"/>
              <a:t>. </a:t>
            </a:r>
          </a:p>
        </p:txBody>
      </p:sp>
      <p:pic>
        <p:nvPicPr>
          <p:cNvPr id="4" name="صورة 3"/>
          <p:cNvPicPr>
            <a:picLocks noChangeAspect="1"/>
          </p:cNvPicPr>
          <p:nvPr/>
        </p:nvPicPr>
        <p:blipFill>
          <a:blip r:embed="rId2"/>
          <a:stretch>
            <a:fillRect/>
          </a:stretch>
        </p:blipFill>
        <p:spPr>
          <a:xfrm>
            <a:off x="8046722" y="3117562"/>
            <a:ext cx="3173866" cy="3216564"/>
          </a:xfrm>
          <a:prstGeom prst="rect">
            <a:avLst/>
          </a:prstGeom>
        </p:spPr>
      </p:pic>
      <p:pic>
        <p:nvPicPr>
          <p:cNvPr id="5" name="صورة 4"/>
          <p:cNvPicPr>
            <a:picLocks noChangeAspect="1"/>
          </p:cNvPicPr>
          <p:nvPr/>
        </p:nvPicPr>
        <p:blipFill>
          <a:blip r:embed="rId3"/>
          <a:stretch>
            <a:fillRect/>
          </a:stretch>
        </p:blipFill>
        <p:spPr>
          <a:xfrm>
            <a:off x="4649996" y="3609020"/>
            <a:ext cx="3017498" cy="2008008"/>
          </a:xfrm>
          <a:prstGeom prst="rect">
            <a:avLst/>
          </a:prstGeom>
        </p:spPr>
      </p:pic>
      <p:pic>
        <p:nvPicPr>
          <p:cNvPr id="6" name="صورة 5"/>
          <p:cNvPicPr>
            <a:picLocks noChangeAspect="1"/>
          </p:cNvPicPr>
          <p:nvPr/>
        </p:nvPicPr>
        <p:blipFill>
          <a:blip r:embed="rId4"/>
          <a:stretch>
            <a:fillRect/>
          </a:stretch>
        </p:blipFill>
        <p:spPr>
          <a:xfrm>
            <a:off x="1732597" y="3654281"/>
            <a:ext cx="2143125" cy="2143125"/>
          </a:xfrm>
          <a:prstGeom prst="rect">
            <a:avLst/>
          </a:prstGeom>
        </p:spPr>
      </p:pic>
    </p:spTree>
    <p:extLst>
      <p:ext uri="{BB962C8B-B14F-4D97-AF65-F5344CB8AC3E}">
        <p14:creationId xmlns:p14="http://schemas.microsoft.com/office/powerpoint/2010/main" val="1653323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685800"/>
            <a:ext cx="6270171" cy="764177"/>
          </a:xfrm>
        </p:spPr>
        <p:style>
          <a:lnRef idx="1">
            <a:schemeClr val="accent3"/>
          </a:lnRef>
          <a:fillRef idx="2">
            <a:schemeClr val="accent3"/>
          </a:fillRef>
          <a:effectRef idx="1">
            <a:schemeClr val="accent3"/>
          </a:effectRef>
          <a:fontRef idx="minor">
            <a:schemeClr val="dk1"/>
          </a:fontRef>
        </p:style>
        <p:txBody>
          <a:bodyPr>
            <a:normAutofit/>
          </a:bodyPr>
          <a:lstStyle/>
          <a:p>
            <a:pPr algn="l" rtl="0"/>
            <a:r>
              <a:rPr lang="en-US" sz="4000" b="1" dirty="0">
                <a:ln w="22225">
                  <a:solidFill>
                    <a:schemeClr val="accent2"/>
                  </a:solidFill>
                  <a:prstDash val="solid"/>
                </a:ln>
                <a:solidFill>
                  <a:schemeClr val="accent2">
                    <a:lumMod val="40000"/>
                    <a:lumOff val="60000"/>
                  </a:schemeClr>
                </a:solidFill>
              </a:rPr>
              <a:t>PROTECTIVE STABILIZATION </a:t>
            </a:r>
          </a:p>
        </p:txBody>
      </p:sp>
      <p:sp>
        <p:nvSpPr>
          <p:cNvPr id="3" name="عنصر نائب للمحتوى 2"/>
          <p:cNvSpPr>
            <a:spLocks noGrp="1"/>
          </p:cNvSpPr>
          <p:nvPr>
            <p:ph idx="1"/>
          </p:nvPr>
        </p:nvSpPr>
        <p:spPr>
          <a:xfrm>
            <a:off x="888274" y="1737360"/>
            <a:ext cx="8712926" cy="5120640"/>
          </a:xfrm>
        </p:spPr>
        <p:style>
          <a:lnRef idx="1">
            <a:schemeClr val="accent3"/>
          </a:lnRef>
          <a:fillRef idx="2">
            <a:schemeClr val="accent3"/>
          </a:fillRef>
          <a:effectRef idx="1">
            <a:schemeClr val="accent3"/>
          </a:effectRef>
          <a:fontRef idx="minor">
            <a:schemeClr val="dk1"/>
          </a:fontRef>
        </p:style>
        <p:txBody>
          <a:bodyPr>
            <a:normAutofit/>
          </a:bodyPr>
          <a:lstStyle/>
          <a:p>
            <a:pPr algn="l" rtl="0"/>
            <a:r>
              <a:rPr lang="en-US" sz="2400" b="1" dirty="0"/>
              <a:t>Partial or complete protective stabilization</a:t>
            </a:r>
            <a:r>
              <a:rPr lang="en-US" sz="2400" dirty="0"/>
              <a:t> of the patient is necessary and effective way to diagnose and deliver dental care to patients who need help controlling their extremities, such </a:t>
            </a:r>
            <a:r>
              <a:rPr lang="en-US" sz="2400" b="1" dirty="0">
                <a:solidFill>
                  <a:srgbClr val="C00000"/>
                </a:solidFill>
              </a:rPr>
              <a:t>as infants or patients with certain neuromuscular disorders</a:t>
            </a:r>
            <a:r>
              <a:rPr lang="en-US" sz="2400" dirty="0"/>
              <a:t>.</a:t>
            </a:r>
          </a:p>
          <a:p>
            <a:pPr algn="l" rtl="0"/>
            <a:r>
              <a:rPr lang="en-US" sz="2400" dirty="0"/>
              <a:t> Protective stabilization is also useful </a:t>
            </a:r>
            <a:r>
              <a:rPr lang="en-US" sz="2400" b="1" dirty="0"/>
              <a:t>for </a:t>
            </a:r>
            <a:r>
              <a:rPr lang="en-US" sz="2400" b="1" dirty="0">
                <a:solidFill>
                  <a:srgbClr val="C00000"/>
                </a:solidFill>
              </a:rPr>
              <a:t>managing combative, resistant patients </a:t>
            </a:r>
            <a:r>
              <a:rPr lang="en-US" sz="2400" dirty="0"/>
              <a:t>so that the patient, and/or dental staff may be protected from injury</a:t>
            </a:r>
          </a:p>
          <a:p>
            <a:pPr algn="l" rtl="0"/>
            <a:r>
              <a:rPr lang="en-US" sz="2400" b="1" dirty="0">
                <a:solidFill>
                  <a:srgbClr val="C00000"/>
                </a:solidFill>
              </a:rPr>
              <a:t>The consent must be documented </a:t>
            </a:r>
            <a:r>
              <a:rPr lang="en-US" sz="2400" dirty="0"/>
              <a:t>before protective stabilization is used. </a:t>
            </a:r>
          </a:p>
          <a:p>
            <a:pPr algn="l" rtl="0"/>
            <a:r>
              <a:rPr lang="en-US" sz="2400" dirty="0"/>
              <a:t>These individuals should have a clear understanding of the type of stabilization to be used, the rationale, and the duration of use</a:t>
            </a:r>
          </a:p>
        </p:txBody>
      </p:sp>
      <p:pic>
        <p:nvPicPr>
          <p:cNvPr id="4" name="صورة 3"/>
          <p:cNvPicPr>
            <a:picLocks noChangeAspect="1"/>
          </p:cNvPicPr>
          <p:nvPr/>
        </p:nvPicPr>
        <p:blipFill>
          <a:blip r:embed="rId2"/>
          <a:stretch>
            <a:fillRect/>
          </a:stretch>
        </p:blipFill>
        <p:spPr>
          <a:xfrm>
            <a:off x="9517593" y="378823"/>
            <a:ext cx="2542341" cy="3918857"/>
          </a:xfrm>
          <a:prstGeom prst="rect">
            <a:avLst/>
          </a:prstGeom>
        </p:spPr>
      </p:pic>
      <p:pic>
        <p:nvPicPr>
          <p:cNvPr id="5" name="صورة 4"/>
          <p:cNvPicPr>
            <a:picLocks noChangeAspect="1"/>
          </p:cNvPicPr>
          <p:nvPr/>
        </p:nvPicPr>
        <p:blipFill>
          <a:blip r:embed="rId3"/>
          <a:stretch>
            <a:fillRect/>
          </a:stretch>
        </p:blipFill>
        <p:spPr>
          <a:xfrm>
            <a:off x="9490302" y="4369525"/>
            <a:ext cx="2486025" cy="2299063"/>
          </a:xfrm>
          <a:prstGeom prst="rect">
            <a:avLst/>
          </a:prstGeom>
        </p:spPr>
      </p:pic>
    </p:spTree>
    <p:extLst>
      <p:ext uri="{BB962C8B-B14F-4D97-AF65-F5344CB8AC3E}">
        <p14:creationId xmlns:p14="http://schemas.microsoft.com/office/powerpoint/2010/main" val="2611336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444138"/>
            <a:ext cx="10411097" cy="100584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l" rtl="0"/>
            <a:r>
              <a:rPr lang="en-US" sz="4000" b="1" dirty="0">
                <a:ln w="22225">
                  <a:solidFill>
                    <a:schemeClr val="accent2"/>
                  </a:solidFill>
                  <a:prstDash val="solid"/>
                </a:ln>
                <a:solidFill>
                  <a:schemeClr val="accent2">
                    <a:lumMod val="40000"/>
                    <a:lumOff val="60000"/>
                  </a:schemeClr>
                </a:solidFill>
              </a:rPr>
              <a:t>The use of protective stabilization is indicated in the following situations</a:t>
            </a:r>
          </a:p>
        </p:txBody>
      </p:sp>
      <p:sp>
        <p:nvSpPr>
          <p:cNvPr id="3" name="عنصر نائب للمحتوى 2"/>
          <p:cNvSpPr>
            <a:spLocks noGrp="1"/>
          </p:cNvSpPr>
          <p:nvPr>
            <p:ph idx="1"/>
          </p:nvPr>
        </p:nvSpPr>
        <p:spPr>
          <a:xfrm>
            <a:off x="888273" y="1828800"/>
            <a:ext cx="10894423" cy="4038600"/>
          </a:xfrm>
        </p:spPr>
        <p:style>
          <a:lnRef idx="1">
            <a:schemeClr val="accent3"/>
          </a:lnRef>
          <a:fillRef idx="2">
            <a:schemeClr val="accent3"/>
          </a:fillRef>
          <a:effectRef idx="1">
            <a:schemeClr val="accent3"/>
          </a:effectRef>
          <a:fontRef idx="minor">
            <a:schemeClr val="dk1"/>
          </a:fontRef>
        </p:style>
        <p:txBody>
          <a:bodyPr>
            <a:normAutofit/>
          </a:bodyPr>
          <a:lstStyle/>
          <a:p>
            <a:pPr algn="l" rtl="0"/>
            <a:r>
              <a:rPr lang="en-US" sz="2400" dirty="0"/>
              <a:t>A patient requires </a:t>
            </a:r>
            <a:r>
              <a:rPr lang="en-US" sz="2400" dirty="0">
                <a:solidFill>
                  <a:srgbClr val="C00000"/>
                </a:solidFill>
              </a:rPr>
              <a:t>immediate diagnosis and/or limited treatment </a:t>
            </a:r>
            <a:r>
              <a:rPr lang="en-US" sz="2400" dirty="0"/>
              <a:t>and cannot </a:t>
            </a:r>
          </a:p>
          <a:p>
            <a:pPr marL="0" indent="0" algn="l" rtl="0">
              <a:buNone/>
            </a:pPr>
            <a:r>
              <a:rPr lang="en-US" sz="2400" dirty="0"/>
              <a:t>cooperate because of lack of </a:t>
            </a:r>
            <a:r>
              <a:rPr lang="en-US" sz="2400" dirty="0">
                <a:solidFill>
                  <a:srgbClr val="C00000"/>
                </a:solidFill>
              </a:rPr>
              <a:t>maturity or mental or physical disability</a:t>
            </a:r>
            <a:r>
              <a:rPr lang="en-US" sz="2400" dirty="0"/>
              <a:t>. </a:t>
            </a:r>
          </a:p>
          <a:p>
            <a:pPr algn="l" rtl="0"/>
            <a:r>
              <a:rPr lang="en-US" sz="2400" dirty="0"/>
              <a:t>(A patient requires diagnosis or treatment and does not cooperate after other </a:t>
            </a:r>
            <a:r>
              <a:rPr lang="en-US" sz="2400" dirty="0">
                <a:solidFill>
                  <a:srgbClr val="C00000"/>
                </a:solidFill>
              </a:rPr>
              <a:t>behavior management techniques have failed. </a:t>
            </a:r>
          </a:p>
          <a:p>
            <a:pPr algn="l" rtl="0"/>
            <a:r>
              <a:rPr lang="en-US" sz="2400" dirty="0"/>
              <a:t>The  safety of the patient, staff, parent, or practitioner would be at risk without the use of protective stabilization. </a:t>
            </a:r>
          </a:p>
        </p:txBody>
      </p:sp>
    </p:spTree>
    <p:extLst>
      <p:ext uri="{BB962C8B-B14F-4D97-AF65-F5344CB8AC3E}">
        <p14:creationId xmlns:p14="http://schemas.microsoft.com/office/powerpoint/2010/main" val="4239134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88274" y="444138"/>
            <a:ext cx="10894424" cy="992776"/>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l" rtl="0"/>
            <a:r>
              <a:rPr lang="en-US" sz="4000" b="1" spc="50" dirty="0">
                <a:ln w="9525" cmpd="sng">
                  <a:solidFill>
                    <a:schemeClr val="accent1"/>
                  </a:solidFill>
                  <a:prstDash val="solid"/>
                </a:ln>
                <a:solidFill>
                  <a:srgbClr val="C00000"/>
                </a:solidFill>
                <a:effectLst>
                  <a:glow rad="38100">
                    <a:schemeClr val="accent1">
                      <a:alpha val="40000"/>
                    </a:schemeClr>
                  </a:glow>
                </a:effectLst>
              </a:rPr>
              <a:t>The use of stabilization is contraindicated in the following situations: </a:t>
            </a:r>
          </a:p>
        </p:txBody>
      </p:sp>
      <p:sp>
        <p:nvSpPr>
          <p:cNvPr id="3" name="عنصر نائب للمحتوى 2"/>
          <p:cNvSpPr>
            <a:spLocks noGrp="1"/>
          </p:cNvSpPr>
          <p:nvPr>
            <p:ph idx="1"/>
          </p:nvPr>
        </p:nvSpPr>
        <p:spPr>
          <a:xfrm>
            <a:off x="888273" y="1828800"/>
            <a:ext cx="10894423" cy="4038600"/>
          </a:xfrm>
        </p:spPr>
        <p:style>
          <a:lnRef idx="1">
            <a:schemeClr val="accent3"/>
          </a:lnRef>
          <a:fillRef idx="2">
            <a:schemeClr val="accent3"/>
          </a:fillRef>
          <a:effectRef idx="1">
            <a:schemeClr val="accent3"/>
          </a:effectRef>
          <a:fontRef idx="minor">
            <a:schemeClr val="dk1"/>
          </a:fontRef>
        </p:style>
        <p:txBody>
          <a:bodyPr>
            <a:normAutofit/>
          </a:bodyPr>
          <a:lstStyle/>
          <a:p>
            <a:pPr algn="l" rtl="0"/>
            <a:r>
              <a:rPr lang="en-US" sz="2400" dirty="0">
                <a:solidFill>
                  <a:schemeClr val="tx1"/>
                </a:solidFill>
              </a:rPr>
              <a:t>A cooperative non-sedated patient. </a:t>
            </a:r>
          </a:p>
          <a:p>
            <a:pPr algn="l" rtl="0"/>
            <a:r>
              <a:rPr lang="en-US" sz="2400" dirty="0">
                <a:solidFill>
                  <a:schemeClr val="tx1"/>
                </a:solidFill>
              </a:rPr>
              <a:t>Patients who cannot be safely stabilized due to medical or physical conditions. </a:t>
            </a:r>
          </a:p>
          <a:p>
            <a:pPr algn="l" rtl="0"/>
            <a:r>
              <a:rPr lang="en-US" sz="2400" dirty="0">
                <a:solidFill>
                  <a:schemeClr val="tx1"/>
                </a:solidFill>
              </a:rPr>
              <a:t>Patients who have experienced previous physical or psychological trauma from </a:t>
            </a:r>
          </a:p>
          <a:p>
            <a:pPr marL="0" indent="0" algn="l" rtl="0">
              <a:buNone/>
            </a:pPr>
            <a:r>
              <a:rPr lang="en-US" sz="2400" dirty="0">
                <a:solidFill>
                  <a:schemeClr val="tx1"/>
                </a:solidFill>
              </a:rPr>
              <a:t>protective stabilization</a:t>
            </a:r>
          </a:p>
          <a:p>
            <a:pPr algn="l" rtl="0"/>
            <a:r>
              <a:rPr lang="en-US" sz="2400" dirty="0">
                <a:solidFill>
                  <a:schemeClr val="tx1"/>
                </a:solidFill>
              </a:rPr>
              <a:t>Non- sedated patients with non emergent treatment requiring lengthy appointments.</a:t>
            </a:r>
          </a:p>
        </p:txBody>
      </p:sp>
    </p:spTree>
    <p:extLst>
      <p:ext uri="{BB962C8B-B14F-4D97-AF65-F5344CB8AC3E}">
        <p14:creationId xmlns:p14="http://schemas.microsoft.com/office/powerpoint/2010/main" val="702440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70708" y="1463040"/>
            <a:ext cx="10515601" cy="4404361"/>
          </a:xfrm>
        </p:spPr>
        <p:style>
          <a:lnRef idx="2">
            <a:schemeClr val="accent2"/>
          </a:lnRef>
          <a:fillRef idx="1">
            <a:schemeClr val="lt1"/>
          </a:fillRef>
          <a:effectRef idx="0">
            <a:schemeClr val="accent2"/>
          </a:effectRef>
          <a:fontRef idx="minor">
            <a:schemeClr val="dk1"/>
          </a:fontRef>
        </p:style>
        <p:txBody>
          <a:bodyPr/>
          <a:lstStyle/>
          <a:p>
            <a:pPr marL="0" indent="0" algn="l" rtl="0">
              <a:buNone/>
            </a:pPr>
            <a:r>
              <a:rPr lang="en-US" sz="2400" dirty="0">
                <a:solidFill>
                  <a:srgbClr val="C00000"/>
                </a:solidFill>
              </a:rPr>
              <a:t>Note:</a:t>
            </a:r>
            <a:r>
              <a:rPr lang="en-US" sz="2400" dirty="0"/>
              <a:t> </a:t>
            </a:r>
          </a:p>
          <a:p>
            <a:pPr algn="l" rtl="0"/>
            <a:endParaRPr lang="en-US" dirty="0"/>
          </a:p>
          <a:p>
            <a:pPr algn="l" rtl="0"/>
            <a:r>
              <a:rPr lang="en-US" b="1" dirty="0"/>
              <a:t>Protective stabilization </a:t>
            </a:r>
            <a:r>
              <a:rPr lang="en-US" b="1" dirty="0">
                <a:solidFill>
                  <a:srgbClr val="C00000"/>
                </a:solidFill>
              </a:rPr>
              <a:t>should not be used </a:t>
            </a:r>
            <a:r>
              <a:rPr lang="en-US" b="1" dirty="0"/>
              <a:t>as punishment and </a:t>
            </a:r>
            <a:r>
              <a:rPr lang="en-US" b="1" dirty="0">
                <a:solidFill>
                  <a:srgbClr val="C00000"/>
                </a:solidFill>
              </a:rPr>
              <a:t>should not be used </a:t>
            </a:r>
            <a:r>
              <a:rPr lang="en-US" b="1" dirty="0"/>
              <a:t>solely for the convenience of the staff</a:t>
            </a:r>
          </a:p>
          <a:p>
            <a:pPr marL="0" indent="0" algn="l" rtl="0">
              <a:buNone/>
            </a:pPr>
            <a:endParaRPr lang="en-US" b="1" dirty="0"/>
          </a:p>
          <a:p>
            <a:pPr algn="l" rtl="0"/>
            <a:r>
              <a:rPr lang="en-US" b="1" dirty="0"/>
              <a:t>The tightness and duration of stabilization must be monitored and reassessed at regular intervals; stabilization around the extremities or chest must not actively restrict circulation or respiration</a:t>
            </a:r>
          </a:p>
          <a:p>
            <a:pPr algn="l" rtl="0"/>
            <a:endParaRPr lang="en-US" b="1" dirty="0"/>
          </a:p>
          <a:p>
            <a:pPr algn="l" rtl="0"/>
            <a:r>
              <a:rPr lang="en-US" b="1" dirty="0"/>
              <a:t>Stabilization should be terminated as soon as possible in a patient who is experiencing severe stress or hysterics to prevent possible physical or psychological trauma</a:t>
            </a:r>
          </a:p>
        </p:txBody>
      </p:sp>
      <p:sp>
        <p:nvSpPr>
          <p:cNvPr id="4" name="مستطيل 3"/>
          <p:cNvSpPr/>
          <p:nvPr/>
        </p:nvSpPr>
        <p:spPr>
          <a:xfrm>
            <a:off x="770708" y="431075"/>
            <a:ext cx="1528355" cy="64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صورة 1"/>
          <p:cNvPicPr>
            <a:picLocks noChangeAspect="1"/>
          </p:cNvPicPr>
          <p:nvPr/>
        </p:nvPicPr>
        <p:blipFill>
          <a:blip r:embed="rId2"/>
          <a:stretch>
            <a:fillRect/>
          </a:stretch>
        </p:blipFill>
        <p:spPr>
          <a:xfrm>
            <a:off x="770708" y="162878"/>
            <a:ext cx="4781006" cy="2143125"/>
          </a:xfrm>
          <a:prstGeom prst="rect">
            <a:avLst/>
          </a:prstGeom>
        </p:spPr>
      </p:pic>
    </p:spTree>
    <p:extLst>
      <p:ext uri="{BB962C8B-B14F-4D97-AF65-F5344CB8AC3E}">
        <p14:creationId xmlns:p14="http://schemas.microsoft.com/office/powerpoint/2010/main" val="991865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40971" y="685800"/>
            <a:ext cx="9731829" cy="1338943"/>
          </a:xfrm>
        </p:spPr>
        <p:style>
          <a:lnRef idx="1">
            <a:schemeClr val="accent5"/>
          </a:lnRef>
          <a:fillRef idx="2">
            <a:schemeClr val="accent5"/>
          </a:fillRef>
          <a:effectRef idx="1">
            <a:schemeClr val="accent5"/>
          </a:effectRef>
          <a:fontRef idx="minor">
            <a:schemeClr val="dk1"/>
          </a:fontRef>
        </p:style>
        <p:txBody>
          <a:bodyPr>
            <a:normAutofit/>
          </a:bodyPr>
          <a:lstStyle/>
          <a:p>
            <a:pPr algn="l" rtl="0"/>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Common mechanical aids for maintaining the mouth in an open position are</a:t>
            </a:r>
            <a:r>
              <a:rPr lang="en-US" sz="3200" dirty="0"/>
              <a:t>:</a:t>
            </a:r>
          </a:p>
        </p:txBody>
      </p:sp>
      <p:sp>
        <p:nvSpPr>
          <p:cNvPr id="3" name="عنصر نائب للمحتوى 2"/>
          <p:cNvSpPr>
            <a:spLocks noGrp="1"/>
          </p:cNvSpPr>
          <p:nvPr>
            <p:ph idx="1"/>
          </p:nvPr>
        </p:nvSpPr>
        <p:spPr>
          <a:xfrm>
            <a:off x="1097281" y="2142309"/>
            <a:ext cx="9875520" cy="4349931"/>
          </a:xfrm>
        </p:spPr>
        <p:style>
          <a:lnRef idx="2">
            <a:schemeClr val="accent5"/>
          </a:lnRef>
          <a:fillRef idx="1">
            <a:schemeClr val="lt1"/>
          </a:fillRef>
          <a:effectRef idx="0">
            <a:schemeClr val="accent5"/>
          </a:effectRef>
          <a:fontRef idx="minor">
            <a:schemeClr val="dk1"/>
          </a:fontRef>
        </p:style>
        <p:txBody>
          <a:bodyPr/>
          <a:lstStyle/>
          <a:p>
            <a:pPr algn="l" rtl="0"/>
            <a:r>
              <a:rPr lang="en-US" b="1" dirty="0"/>
              <a:t>1. Padded and wrapped tongue blades </a:t>
            </a:r>
            <a:r>
              <a:rPr lang="en-US" dirty="0"/>
              <a:t>are easy to use, disposable, and inexpensive.</a:t>
            </a:r>
          </a:p>
          <a:p>
            <a:pPr marL="0" indent="0" algn="l" rtl="0">
              <a:buNone/>
            </a:pPr>
            <a:r>
              <a:rPr lang="en-US" dirty="0"/>
              <a:t> </a:t>
            </a:r>
          </a:p>
          <a:p>
            <a:pPr algn="l" rtl="0"/>
            <a:endParaRPr lang="en-US" b="1" dirty="0"/>
          </a:p>
          <a:p>
            <a:pPr algn="l" rtl="0"/>
            <a:endParaRPr lang="en-US" b="1" dirty="0"/>
          </a:p>
          <a:p>
            <a:pPr algn="l" rtl="0"/>
            <a:endParaRPr lang="en-US" b="1" dirty="0"/>
          </a:p>
          <a:p>
            <a:pPr algn="l" rtl="0"/>
            <a:r>
              <a:rPr lang="en-US" b="1" dirty="0"/>
              <a:t>2- Open wide disposable mouth props </a:t>
            </a:r>
            <a:r>
              <a:rPr lang="en-US" dirty="0"/>
              <a:t>It has a durable foam core on the end of a tongue depressor. It is also easy to use, disposable, and available in two sizes</a:t>
            </a:r>
          </a:p>
        </p:txBody>
      </p:sp>
      <p:pic>
        <p:nvPicPr>
          <p:cNvPr id="4" name="صورة 3"/>
          <p:cNvPicPr>
            <a:picLocks noChangeAspect="1"/>
          </p:cNvPicPr>
          <p:nvPr/>
        </p:nvPicPr>
        <p:blipFill rotWithShape="1">
          <a:blip r:embed="rId2"/>
          <a:srcRect r="3903" b="48413"/>
          <a:stretch/>
        </p:blipFill>
        <p:spPr>
          <a:xfrm>
            <a:off x="4528718" y="2730136"/>
            <a:ext cx="5608059" cy="1306287"/>
          </a:xfrm>
          <a:prstGeom prst="rect">
            <a:avLst/>
          </a:prstGeom>
        </p:spPr>
      </p:pic>
      <p:pic>
        <p:nvPicPr>
          <p:cNvPr id="5" name="صورة 4"/>
          <p:cNvPicPr>
            <a:picLocks noChangeAspect="1"/>
          </p:cNvPicPr>
          <p:nvPr/>
        </p:nvPicPr>
        <p:blipFill>
          <a:blip r:embed="rId3"/>
          <a:stretch>
            <a:fillRect/>
          </a:stretch>
        </p:blipFill>
        <p:spPr>
          <a:xfrm>
            <a:off x="8114075" y="4943475"/>
            <a:ext cx="2390775" cy="1914525"/>
          </a:xfrm>
          <a:prstGeom prst="rect">
            <a:avLst/>
          </a:prstGeom>
        </p:spPr>
      </p:pic>
      <p:pic>
        <p:nvPicPr>
          <p:cNvPr id="6" name="صورة 5"/>
          <p:cNvPicPr>
            <a:picLocks noChangeAspect="1"/>
          </p:cNvPicPr>
          <p:nvPr/>
        </p:nvPicPr>
        <p:blipFill>
          <a:blip r:embed="rId4"/>
          <a:stretch>
            <a:fillRect/>
          </a:stretch>
        </p:blipFill>
        <p:spPr>
          <a:xfrm>
            <a:off x="5723300" y="4943475"/>
            <a:ext cx="2390775" cy="1914525"/>
          </a:xfrm>
          <a:prstGeom prst="rect">
            <a:avLst/>
          </a:prstGeom>
        </p:spPr>
      </p:pic>
    </p:spTree>
    <p:extLst>
      <p:ext uri="{BB962C8B-B14F-4D97-AF65-F5344CB8AC3E}">
        <p14:creationId xmlns:p14="http://schemas.microsoft.com/office/powerpoint/2010/main" val="3484409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40971" y="685800"/>
            <a:ext cx="9731829" cy="1338943"/>
          </a:xfrm>
        </p:spPr>
        <p:style>
          <a:lnRef idx="1">
            <a:schemeClr val="accent5"/>
          </a:lnRef>
          <a:fillRef idx="2">
            <a:schemeClr val="accent5"/>
          </a:fillRef>
          <a:effectRef idx="1">
            <a:schemeClr val="accent5"/>
          </a:effectRef>
          <a:fontRef idx="minor">
            <a:schemeClr val="dk1"/>
          </a:fontRef>
        </p:style>
        <p:txBody>
          <a:bodyPr>
            <a:normAutofit/>
          </a:bodyPr>
          <a:lstStyle/>
          <a:p>
            <a:pPr algn="l" rtl="0"/>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Common mechanical aids for maintaining the mouth in an open position are</a:t>
            </a:r>
            <a:r>
              <a:rPr lang="en-US" sz="3200" dirty="0"/>
              <a:t>:</a:t>
            </a:r>
          </a:p>
        </p:txBody>
      </p:sp>
      <p:sp>
        <p:nvSpPr>
          <p:cNvPr id="3" name="عنصر نائب للمحتوى 2"/>
          <p:cNvSpPr>
            <a:spLocks noGrp="1"/>
          </p:cNvSpPr>
          <p:nvPr>
            <p:ph idx="1"/>
          </p:nvPr>
        </p:nvSpPr>
        <p:spPr>
          <a:xfrm>
            <a:off x="1110343" y="2207623"/>
            <a:ext cx="10175966" cy="4650377"/>
          </a:xfrm>
        </p:spPr>
        <p:style>
          <a:lnRef idx="2">
            <a:schemeClr val="accent5"/>
          </a:lnRef>
          <a:fillRef idx="1">
            <a:schemeClr val="lt1"/>
          </a:fillRef>
          <a:effectRef idx="0">
            <a:schemeClr val="accent5"/>
          </a:effectRef>
          <a:fontRef idx="minor">
            <a:schemeClr val="dk1"/>
          </a:fontRef>
        </p:style>
        <p:txBody>
          <a:bodyPr/>
          <a:lstStyle/>
          <a:p>
            <a:pPr algn="l" rtl="0"/>
            <a:r>
              <a:rPr lang="en-US" b="1" dirty="0"/>
              <a:t>3.Molt Mouth Prop </a:t>
            </a:r>
            <a:r>
              <a:rPr lang="en-US" dirty="0"/>
              <a:t>can be very helpful to manage a difficult patient for a prolonged period. It is made in both adult and child sizes</a:t>
            </a:r>
          </a:p>
          <a:p>
            <a:pPr algn="l" rtl="0"/>
            <a:endParaRPr lang="en-US" b="1" dirty="0"/>
          </a:p>
          <a:p>
            <a:pPr algn="l" rtl="0"/>
            <a:endParaRPr lang="en-US" b="1" dirty="0"/>
          </a:p>
          <a:p>
            <a:pPr algn="l" rtl="0"/>
            <a:endParaRPr lang="en-US" b="1" dirty="0"/>
          </a:p>
          <a:p>
            <a:pPr algn="l" rtl="0"/>
            <a:endParaRPr lang="en-US" b="1" dirty="0"/>
          </a:p>
          <a:p>
            <a:pPr algn="l" rtl="0"/>
            <a:r>
              <a:rPr lang="en-US" b="1" dirty="0"/>
              <a:t>4. Rubber bite blocks </a:t>
            </a:r>
            <a:r>
              <a:rPr lang="en-US" dirty="0"/>
              <a:t>can be purchased in various sizes to fit on the occlusal surfaces of the teeth and stabilize the mouth in an open position</a:t>
            </a:r>
          </a:p>
        </p:txBody>
      </p:sp>
      <p:pic>
        <p:nvPicPr>
          <p:cNvPr id="4" name="صورة 3"/>
          <p:cNvPicPr>
            <a:picLocks noChangeAspect="1"/>
          </p:cNvPicPr>
          <p:nvPr/>
        </p:nvPicPr>
        <p:blipFill>
          <a:blip r:embed="rId2"/>
          <a:stretch>
            <a:fillRect/>
          </a:stretch>
        </p:blipFill>
        <p:spPr>
          <a:xfrm>
            <a:off x="7114495" y="2501128"/>
            <a:ext cx="2143125" cy="2143125"/>
          </a:xfrm>
          <a:prstGeom prst="rect">
            <a:avLst/>
          </a:prstGeom>
        </p:spPr>
      </p:pic>
      <p:pic>
        <p:nvPicPr>
          <p:cNvPr id="5" name="صورة 4"/>
          <p:cNvPicPr>
            <a:picLocks noChangeAspect="1"/>
          </p:cNvPicPr>
          <p:nvPr/>
        </p:nvPicPr>
        <p:blipFill>
          <a:blip r:embed="rId3"/>
          <a:stretch>
            <a:fillRect/>
          </a:stretch>
        </p:blipFill>
        <p:spPr>
          <a:xfrm>
            <a:off x="8186057" y="5010150"/>
            <a:ext cx="2466975" cy="1847850"/>
          </a:xfrm>
          <a:prstGeom prst="rect">
            <a:avLst/>
          </a:prstGeom>
        </p:spPr>
      </p:pic>
    </p:spTree>
    <p:extLst>
      <p:ext uri="{BB962C8B-B14F-4D97-AF65-F5344CB8AC3E}">
        <p14:creationId xmlns:p14="http://schemas.microsoft.com/office/powerpoint/2010/main" val="1266799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927463" y="2285999"/>
            <a:ext cx="4891923" cy="4376058"/>
          </a:xfrm>
        </p:spPr>
        <p:txBody>
          <a:bodyPr>
            <a:normAutofit/>
          </a:bodyPr>
          <a:lstStyle/>
          <a:p>
            <a:pPr marL="0" indent="0" algn="l" rtl="0">
              <a:buNone/>
            </a:pPr>
            <a:r>
              <a:rPr lang="en-US" b="1" dirty="0"/>
              <a:t>Body </a:t>
            </a:r>
          </a:p>
          <a:p>
            <a:pPr algn="l" rtl="0"/>
            <a:r>
              <a:rPr lang="en-US" dirty="0"/>
              <a:t>Papoose Board </a:t>
            </a:r>
          </a:p>
          <a:p>
            <a:pPr algn="l" rtl="0"/>
            <a:r>
              <a:rPr lang="en-US" dirty="0"/>
              <a:t>Triangular sheet</a:t>
            </a:r>
          </a:p>
          <a:p>
            <a:pPr algn="l" rtl="0"/>
            <a:r>
              <a:rPr lang="en-US" dirty="0"/>
              <a:t>Pedi-Wrap </a:t>
            </a:r>
          </a:p>
          <a:p>
            <a:pPr algn="l" rtl="0"/>
            <a:r>
              <a:rPr lang="en-US" dirty="0"/>
              <a:t>Beanbag dental chair insert </a:t>
            </a:r>
          </a:p>
          <a:p>
            <a:pPr algn="l" rtl="0"/>
            <a:r>
              <a:rPr lang="en-US" dirty="0"/>
              <a:t>Safety belt </a:t>
            </a:r>
          </a:p>
          <a:p>
            <a:pPr algn="l" rtl="0"/>
            <a:r>
              <a:rPr lang="en-US" dirty="0"/>
              <a:t>Extra assistant</a:t>
            </a:r>
          </a:p>
        </p:txBody>
      </p:sp>
      <p:sp>
        <p:nvSpPr>
          <p:cNvPr id="6" name="مستطيل 5"/>
          <p:cNvSpPr/>
          <p:nvPr/>
        </p:nvSpPr>
        <p:spPr>
          <a:xfrm>
            <a:off x="7916091" y="2171700"/>
            <a:ext cx="3801293" cy="27791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عنوان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sz="3200" b="1" dirty="0">
                <a:ln w="6600">
                  <a:solidFill>
                    <a:schemeClr val="accent2"/>
                  </a:solidFill>
                  <a:prstDash val="solid"/>
                </a:ln>
                <a:solidFill>
                  <a:srgbClr val="FFFFFF"/>
                </a:solidFill>
                <a:effectLst>
                  <a:outerShdw dist="38100" dir="2700000" algn="tl" rotWithShape="0">
                    <a:schemeClr val="accent2"/>
                  </a:outerShdw>
                </a:effectLst>
              </a:rPr>
              <a:t>The following are commonly used for protective stabilization</a:t>
            </a:r>
          </a:p>
        </p:txBody>
      </p:sp>
      <p:pic>
        <p:nvPicPr>
          <p:cNvPr id="9" name="صورة 8"/>
          <p:cNvPicPr>
            <a:picLocks noChangeAspect="1"/>
          </p:cNvPicPr>
          <p:nvPr/>
        </p:nvPicPr>
        <p:blipFill>
          <a:blip r:embed="rId2"/>
          <a:stretch>
            <a:fillRect/>
          </a:stretch>
        </p:blipFill>
        <p:spPr>
          <a:xfrm>
            <a:off x="3657600" y="2499448"/>
            <a:ext cx="2892239" cy="1536975"/>
          </a:xfrm>
          <a:prstGeom prst="rect">
            <a:avLst/>
          </a:prstGeom>
        </p:spPr>
      </p:pic>
      <p:pic>
        <p:nvPicPr>
          <p:cNvPr id="10" name="صورة 9"/>
          <p:cNvPicPr>
            <a:picLocks noChangeAspect="1"/>
          </p:cNvPicPr>
          <p:nvPr/>
        </p:nvPicPr>
        <p:blipFill>
          <a:blip r:embed="rId3"/>
          <a:stretch>
            <a:fillRect/>
          </a:stretch>
        </p:blipFill>
        <p:spPr>
          <a:xfrm>
            <a:off x="6959567" y="2285999"/>
            <a:ext cx="4348089" cy="2434930"/>
          </a:xfrm>
          <a:prstGeom prst="rect">
            <a:avLst/>
          </a:prstGeom>
        </p:spPr>
      </p:pic>
      <p:pic>
        <p:nvPicPr>
          <p:cNvPr id="11" name="صورة 10"/>
          <p:cNvPicPr>
            <a:picLocks noChangeAspect="1"/>
          </p:cNvPicPr>
          <p:nvPr/>
        </p:nvPicPr>
        <p:blipFill>
          <a:blip r:embed="rId4"/>
          <a:stretch>
            <a:fillRect/>
          </a:stretch>
        </p:blipFill>
        <p:spPr>
          <a:xfrm>
            <a:off x="9133611" y="4714875"/>
            <a:ext cx="2143125" cy="2143125"/>
          </a:xfrm>
          <a:prstGeom prst="rect">
            <a:avLst/>
          </a:prstGeom>
        </p:spPr>
      </p:pic>
      <p:sp>
        <p:nvSpPr>
          <p:cNvPr id="12" name="مستطيل 11"/>
          <p:cNvSpPr/>
          <p:nvPr/>
        </p:nvSpPr>
        <p:spPr>
          <a:xfrm flipH="1">
            <a:off x="8209367" y="4623204"/>
            <a:ext cx="3508609" cy="369332"/>
          </a:xfrm>
          <a:prstGeom prst="rect">
            <a:avLst/>
          </a:prstGeom>
        </p:spPr>
        <p:txBody>
          <a:bodyPr wrap="square">
            <a:spAutoFit/>
          </a:bodyPr>
          <a:lstStyle/>
          <a:p>
            <a:r>
              <a:rPr lang="en-US" dirty="0"/>
              <a:t>Beanbag dental chair insert</a:t>
            </a:r>
          </a:p>
        </p:txBody>
      </p:sp>
      <p:pic>
        <p:nvPicPr>
          <p:cNvPr id="13" name="صورة 12"/>
          <p:cNvPicPr>
            <a:picLocks noChangeAspect="1"/>
          </p:cNvPicPr>
          <p:nvPr/>
        </p:nvPicPr>
        <p:blipFill>
          <a:blip r:embed="rId5"/>
          <a:stretch>
            <a:fillRect/>
          </a:stretch>
        </p:blipFill>
        <p:spPr>
          <a:xfrm>
            <a:off x="4814101" y="4651550"/>
            <a:ext cx="2200275" cy="2076450"/>
          </a:xfrm>
          <a:prstGeom prst="rect">
            <a:avLst/>
          </a:prstGeom>
        </p:spPr>
      </p:pic>
      <p:sp>
        <p:nvSpPr>
          <p:cNvPr id="14" name="مستطيل 13"/>
          <p:cNvSpPr/>
          <p:nvPr/>
        </p:nvSpPr>
        <p:spPr>
          <a:xfrm>
            <a:off x="5297118" y="4714875"/>
            <a:ext cx="1890361" cy="369332"/>
          </a:xfrm>
          <a:prstGeom prst="rect">
            <a:avLst/>
          </a:prstGeom>
        </p:spPr>
        <p:txBody>
          <a:bodyPr wrap="square">
            <a:spAutoFit/>
          </a:bodyPr>
          <a:lstStyle/>
          <a:p>
            <a:r>
              <a:rPr lang="en-US" dirty="0"/>
              <a:t>Safety belt </a:t>
            </a:r>
          </a:p>
        </p:txBody>
      </p:sp>
    </p:spTree>
    <p:extLst>
      <p:ext uri="{BB962C8B-B14F-4D97-AF65-F5344CB8AC3E}">
        <p14:creationId xmlns:p14="http://schemas.microsoft.com/office/powerpoint/2010/main" val="199693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966651" y="2352401"/>
            <a:ext cx="6622869" cy="3656513"/>
          </a:xfrm>
        </p:spPr>
        <p:txBody>
          <a:bodyPr/>
          <a:lstStyle/>
          <a:p>
            <a:pPr marL="0" indent="0" algn="l" rtl="0">
              <a:buNone/>
            </a:pPr>
            <a:r>
              <a:rPr lang="en-US" b="1" dirty="0"/>
              <a:t>Head </a:t>
            </a:r>
          </a:p>
          <a:p>
            <a:pPr algn="l" rtl="0"/>
            <a:r>
              <a:rPr lang="en-US" dirty="0"/>
              <a:t>Forearm-body support </a:t>
            </a:r>
          </a:p>
          <a:p>
            <a:pPr algn="l" rtl="0"/>
            <a:r>
              <a:rPr lang="en-US" dirty="0"/>
              <a:t>Head positioner </a:t>
            </a:r>
          </a:p>
          <a:p>
            <a:pPr algn="l" rtl="0"/>
            <a:r>
              <a:rPr lang="en-US" dirty="0"/>
              <a:t>Plastic bowl </a:t>
            </a:r>
          </a:p>
          <a:p>
            <a:pPr algn="l" rtl="0"/>
            <a:r>
              <a:rPr lang="en-US" dirty="0"/>
              <a:t>Extra assistant </a:t>
            </a:r>
          </a:p>
        </p:txBody>
      </p:sp>
      <p:sp>
        <p:nvSpPr>
          <p:cNvPr id="6" name="مستطيل 5"/>
          <p:cNvSpPr/>
          <p:nvPr/>
        </p:nvSpPr>
        <p:spPr>
          <a:xfrm>
            <a:off x="7916091" y="2171700"/>
            <a:ext cx="3801293" cy="27791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مستطيل 6"/>
          <p:cNvSpPr/>
          <p:nvPr/>
        </p:nvSpPr>
        <p:spPr>
          <a:xfrm>
            <a:off x="7916092" y="2171699"/>
            <a:ext cx="3448594" cy="1569660"/>
          </a:xfrm>
          <a:prstGeom prst="rect">
            <a:avLst/>
          </a:prstGeom>
        </p:spPr>
        <p:txBody>
          <a:bodyPr wrap="square">
            <a:spAutoFit/>
          </a:bodyPr>
          <a:lstStyle/>
          <a:p>
            <a:r>
              <a:rPr lang="en-US" b="1" dirty="0"/>
              <a:t>Extremities </a:t>
            </a:r>
          </a:p>
          <a:p>
            <a:endParaRPr lang="en-US" dirty="0"/>
          </a:p>
          <a:p>
            <a:pPr marL="285750" indent="-285750">
              <a:buFont typeface="Wingdings" panose="05000000000000000000" pitchFamily="2" charset="2"/>
              <a:buChar char="§"/>
            </a:pPr>
            <a:r>
              <a:rPr lang="en-US" sz="2000" dirty="0"/>
              <a:t>Posey straps </a:t>
            </a:r>
          </a:p>
          <a:p>
            <a:pPr marL="285750" indent="-285750">
              <a:buFont typeface="Wingdings" panose="05000000000000000000" pitchFamily="2" charset="2"/>
              <a:buChar char="§"/>
            </a:pPr>
            <a:r>
              <a:rPr lang="en-US" sz="2000" dirty="0"/>
              <a:t>Velcro straps </a:t>
            </a:r>
          </a:p>
          <a:p>
            <a:pPr marL="285750" indent="-285750">
              <a:buFont typeface="Wingdings" panose="05000000000000000000" pitchFamily="2" charset="2"/>
              <a:buChar char="§"/>
            </a:pPr>
            <a:r>
              <a:rPr lang="en-US" sz="2000" dirty="0"/>
              <a:t>Towel and tape</a:t>
            </a:r>
          </a:p>
        </p:txBody>
      </p:sp>
      <p:sp>
        <p:nvSpPr>
          <p:cNvPr id="8" name="عنوان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pPr algn="l" rtl="0"/>
            <a:r>
              <a:rPr lang="en-US" sz="3200" b="1" dirty="0">
                <a:ln w="6600">
                  <a:solidFill>
                    <a:schemeClr val="accent2"/>
                  </a:solidFill>
                  <a:prstDash val="solid"/>
                </a:ln>
                <a:solidFill>
                  <a:srgbClr val="FFFFFF"/>
                </a:solidFill>
                <a:effectLst>
                  <a:outerShdw dist="38100" dir="2700000" algn="tl" rotWithShape="0">
                    <a:schemeClr val="accent2"/>
                  </a:outerShdw>
                </a:effectLst>
              </a:rPr>
              <a:t>The following are commonly used for protective stabilization</a:t>
            </a:r>
          </a:p>
        </p:txBody>
      </p:sp>
      <p:pic>
        <p:nvPicPr>
          <p:cNvPr id="2" name="صورة 1"/>
          <p:cNvPicPr>
            <a:picLocks noChangeAspect="1"/>
          </p:cNvPicPr>
          <p:nvPr/>
        </p:nvPicPr>
        <p:blipFill rotWithShape="1">
          <a:blip r:embed="rId2"/>
          <a:srcRect l="32173" t="42578" r="18053" b="7937"/>
          <a:stretch/>
        </p:blipFill>
        <p:spPr>
          <a:xfrm>
            <a:off x="4480561" y="2416349"/>
            <a:ext cx="2403566" cy="1789891"/>
          </a:xfrm>
          <a:prstGeom prst="rect">
            <a:avLst/>
          </a:prstGeom>
        </p:spPr>
      </p:pic>
      <p:pic>
        <p:nvPicPr>
          <p:cNvPr id="5" name="صورة 4"/>
          <p:cNvPicPr>
            <a:picLocks noChangeAspect="1"/>
          </p:cNvPicPr>
          <p:nvPr/>
        </p:nvPicPr>
        <p:blipFill rotWithShape="1">
          <a:blip r:embed="rId3"/>
          <a:srcRect l="60816" b="46112"/>
          <a:stretch/>
        </p:blipFill>
        <p:spPr>
          <a:xfrm>
            <a:off x="4480561" y="4270188"/>
            <a:ext cx="2403566" cy="2475967"/>
          </a:xfrm>
          <a:prstGeom prst="rect">
            <a:avLst/>
          </a:prstGeom>
        </p:spPr>
      </p:pic>
      <p:pic>
        <p:nvPicPr>
          <p:cNvPr id="3" name="صورة 2"/>
          <p:cNvPicPr>
            <a:picLocks noChangeAspect="1"/>
          </p:cNvPicPr>
          <p:nvPr/>
        </p:nvPicPr>
        <p:blipFill>
          <a:blip r:embed="rId4"/>
          <a:stretch>
            <a:fillRect/>
          </a:stretch>
        </p:blipFill>
        <p:spPr>
          <a:xfrm>
            <a:off x="7497264" y="4059961"/>
            <a:ext cx="2143125" cy="2143125"/>
          </a:xfrm>
          <a:prstGeom prst="rect">
            <a:avLst/>
          </a:prstGeom>
        </p:spPr>
      </p:pic>
      <p:sp>
        <p:nvSpPr>
          <p:cNvPr id="9" name="مستطيل 8"/>
          <p:cNvSpPr/>
          <p:nvPr/>
        </p:nvSpPr>
        <p:spPr>
          <a:xfrm>
            <a:off x="7585070" y="5705824"/>
            <a:ext cx="1795690" cy="369332"/>
          </a:xfrm>
          <a:prstGeom prst="rect">
            <a:avLst/>
          </a:prstGeom>
        </p:spPr>
        <p:txBody>
          <a:bodyPr wrap="square">
            <a:spAutoFit/>
          </a:bodyPr>
          <a:lstStyle/>
          <a:p>
            <a:r>
              <a:rPr lang="en-US" dirty="0"/>
              <a:t>Posey straps </a:t>
            </a:r>
          </a:p>
        </p:txBody>
      </p:sp>
      <p:pic>
        <p:nvPicPr>
          <p:cNvPr id="10" name="صورة 9"/>
          <p:cNvPicPr>
            <a:picLocks noChangeAspect="1"/>
          </p:cNvPicPr>
          <p:nvPr/>
        </p:nvPicPr>
        <p:blipFill>
          <a:blip r:embed="rId5"/>
          <a:stretch>
            <a:fillRect/>
          </a:stretch>
        </p:blipFill>
        <p:spPr>
          <a:xfrm>
            <a:off x="9663112" y="4059961"/>
            <a:ext cx="2619375" cy="1743075"/>
          </a:xfrm>
          <a:prstGeom prst="rect">
            <a:avLst/>
          </a:prstGeom>
        </p:spPr>
      </p:pic>
      <p:sp>
        <p:nvSpPr>
          <p:cNvPr id="11" name="مستطيل 10"/>
          <p:cNvSpPr/>
          <p:nvPr/>
        </p:nvSpPr>
        <p:spPr>
          <a:xfrm rot="21438624">
            <a:off x="9721912" y="5558275"/>
            <a:ext cx="2360497" cy="369332"/>
          </a:xfrm>
          <a:prstGeom prst="rect">
            <a:avLst/>
          </a:prstGeom>
        </p:spPr>
        <p:txBody>
          <a:bodyPr wrap="square">
            <a:spAutoFit/>
          </a:bodyPr>
          <a:lstStyle/>
          <a:p>
            <a:r>
              <a:rPr lang="en-US" dirty="0"/>
              <a:t>Velcro straps </a:t>
            </a:r>
          </a:p>
        </p:txBody>
      </p:sp>
    </p:spTree>
    <p:extLst>
      <p:ext uri="{BB962C8B-B14F-4D97-AF65-F5344CB8AC3E}">
        <p14:creationId xmlns:p14="http://schemas.microsoft.com/office/powerpoint/2010/main" val="3905061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33703" y="1201782"/>
            <a:ext cx="3017520" cy="703217"/>
          </a:xfrm>
        </p:spPr>
        <p:txBody>
          <a:bodyPr>
            <a:normAutofit/>
          </a:bodyPr>
          <a:lstStyle/>
          <a:p>
            <a:r>
              <a:rPr lang="en-US" dirty="0"/>
              <a:t>Thank you</a:t>
            </a:r>
          </a:p>
        </p:txBody>
      </p:sp>
      <p:pic>
        <p:nvPicPr>
          <p:cNvPr id="5" name="صورة 4"/>
          <p:cNvPicPr>
            <a:picLocks noChangeAspect="1"/>
          </p:cNvPicPr>
          <p:nvPr/>
        </p:nvPicPr>
        <p:blipFill>
          <a:blip r:embed="rId2"/>
          <a:stretch>
            <a:fillRect/>
          </a:stretch>
        </p:blipFill>
        <p:spPr>
          <a:xfrm>
            <a:off x="3189650" y="1905000"/>
            <a:ext cx="6529116" cy="3012056"/>
          </a:xfrm>
          <a:prstGeom prst="rect">
            <a:avLst/>
          </a:prstGeom>
        </p:spPr>
      </p:pic>
      <p:sp>
        <p:nvSpPr>
          <p:cNvPr id="9" name="عنصر نائب للمحتوى 8"/>
          <p:cNvSpPr>
            <a:spLocks noGrp="1"/>
          </p:cNvSpPr>
          <p:nvPr>
            <p:ph idx="1"/>
          </p:nvPr>
        </p:nvSpPr>
        <p:spPr>
          <a:xfrm>
            <a:off x="2312126" y="2690949"/>
            <a:ext cx="7406640" cy="3176451"/>
          </a:xfrm>
        </p:spPr>
        <p:txBody>
          <a:bodyPr/>
          <a:lstStyle/>
          <a:p>
            <a:endParaRPr lang="en-US" dirty="0"/>
          </a:p>
        </p:txBody>
      </p:sp>
    </p:spTree>
    <p:extLst>
      <p:ext uri="{BB962C8B-B14F-4D97-AF65-F5344CB8AC3E}">
        <p14:creationId xmlns:p14="http://schemas.microsoft.com/office/powerpoint/2010/main" val="361222467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ربطة">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اقتصاص</Template>
  <TotalTime>686</TotalTime>
  <Words>2113</Words>
  <Application>Microsoft Office PowerPoint</Application>
  <PresentationFormat>شاشة عريضة</PresentationFormat>
  <Paragraphs>163</Paragraphs>
  <Slides>30</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2</vt:i4>
      </vt:variant>
      <vt:variant>
        <vt:lpstr>عناوين الشرائح</vt:lpstr>
      </vt:variant>
      <vt:variant>
        <vt:i4>30</vt:i4>
      </vt:variant>
    </vt:vector>
  </HeadingPairs>
  <TitlesOfParts>
    <vt:vector size="39" baseType="lpstr">
      <vt:lpstr>Arial</vt:lpstr>
      <vt:lpstr>Book Antiqua</vt:lpstr>
      <vt:lpstr>Century Gothic</vt:lpstr>
      <vt:lpstr>Franklin Gothic Book</vt:lpstr>
      <vt:lpstr>Wingdings</vt:lpstr>
      <vt:lpstr>Wingdings 2</vt:lpstr>
      <vt:lpstr>Wingdings 3</vt:lpstr>
      <vt:lpstr>Crop</vt:lpstr>
      <vt:lpstr>ربطة</vt:lpstr>
      <vt:lpstr> Dental Problems of Children with Special    Health Care Needs   Pedodontic Dentistry \ 5th-grade Lec.9</vt:lpstr>
      <vt:lpstr>Dental Problems of Children with Special    Health Care Needs </vt:lpstr>
      <vt:lpstr>According to the American Academy of Pediatric Dentistry, individuals with special health care needs (SHCN) are:</vt:lpstr>
      <vt:lpstr>Children with SHCN may present challenges:</vt:lpstr>
      <vt:lpstr>FIRST DENTAL VISIT</vt:lpstr>
      <vt:lpstr>عرض تقديمي في PowerPoint</vt:lpstr>
      <vt:lpstr>RADIOGRAPHIC EXAMINATION</vt:lpstr>
      <vt:lpstr>عرض تقديمي في PowerPoint</vt:lpstr>
      <vt:lpstr>PREVENTIVE DENTISTRY</vt:lpstr>
      <vt:lpstr>عرض تقديمي في PowerPoint</vt:lpstr>
      <vt:lpstr>HOME DENTAL CARE</vt:lpstr>
      <vt:lpstr>عرض تقديمي في PowerPoint</vt:lpstr>
      <vt:lpstr>عرض تقديمي في PowerPoint</vt:lpstr>
      <vt:lpstr>عرض تقديمي في PowerPoint</vt:lpstr>
      <vt:lpstr>DIET AND NUTRITION</vt:lpstr>
      <vt:lpstr>عرض تقديمي في PowerPoint</vt:lpstr>
      <vt:lpstr>عرض تقديمي في PowerPoint</vt:lpstr>
      <vt:lpstr>FLUORIDE EXPOSURE</vt:lpstr>
      <vt:lpstr>FLUORIDE EXPOSURE</vt:lpstr>
      <vt:lpstr>REGULAR PROFESSIONAL SUPERVISION</vt:lpstr>
      <vt:lpstr>MANAGEMENT OF A CHILD WITH SPECIAL HEALTH CARE NEEDS DURING DENTAL TREATMENT </vt:lpstr>
      <vt:lpstr>PROTECTIVE STABILIZATION </vt:lpstr>
      <vt:lpstr>The use of protective stabilization is indicated in the following situations</vt:lpstr>
      <vt:lpstr>The use of stabilization is contraindicated in the following situations: </vt:lpstr>
      <vt:lpstr>عرض تقديمي في PowerPoint</vt:lpstr>
      <vt:lpstr>Common mechanical aids for maintaining the mouth in an open position are:</vt:lpstr>
      <vt:lpstr>Common mechanical aids for maintaining the mouth in an open position are:</vt:lpstr>
      <vt:lpstr>The following are commonly used for protective stabilization</vt:lpstr>
      <vt:lpstr>The following are commonly used for protective stabilization</vt:lpstr>
      <vt:lpstr>Thank you</vt:lpstr>
    </vt:vector>
  </TitlesOfParts>
  <Company>Microsoft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Dental Problems of Children with Special    Health Care Needs </dc:title>
  <dc:creator>Windows User</dc:creator>
  <cp:lastModifiedBy>MUKHALLED SALIM</cp:lastModifiedBy>
  <cp:revision>71</cp:revision>
  <dcterms:created xsi:type="dcterms:W3CDTF">2023-02-21T08:10:14Z</dcterms:created>
  <dcterms:modified xsi:type="dcterms:W3CDTF">2024-11-10T15:50:31Z</dcterms:modified>
</cp:coreProperties>
</file>